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94" r:id="rId2"/>
    <p:sldId id="270" r:id="rId3"/>
    <p:sldId id="258" r:id="rId4"/>
    <p:sldId id="271" r:id="rId5"/>
    <p:sldId id="260" r:id="rId6"/>
    <p:sldId id="284" r:id="rId7"/>
    <p:sldId id="285" r:id="rId8"/>
    <p:sldId id="286" r:id="rId9"/>
    <p:sldId id="287" r:id="rId10"/>
    <p:sldId id="288" r:id="rId11"/>
    <p:sldId id="289" r:id="rId12"/>
    <p:sldId id="273" r:id="rId13"/>
    <p:sldId id="274" r:id="rId14"/>
    <p:sldId id="290" r:id="rId15"/>
    <p:sldId id="292" r:id="rId16"/>
    <p:sldId id="262" r:id="rId17"/>
    <p:sldId id="275" r:id="rId18"/>
    <p:sldId id="295" r:id="rId19"/>
    <p:sldId id="296" r:id="rId20"/>
    <p:sldId id="297" r:id="rId21"/>
    <p:sldId id="298" r:id="rId22"/>
    <p:sldId id="281" r:id="rId23"/>
    <p:sldId id="282" r:id="rId24"/>
    <p:sldId id="29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9012ECD-51FC-41F1-AA8D-1B2483CD663E}" styleName="Estilo Claro 2 - Ênfase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388" autoAdjust="0"/>
  </p:normalViewPr>
  <p:slideViewPr>
    <p:cSldViewPr snapToGrid="0">
      <p:cViewPr varScale="1">
        <p:scale>
          <a:sx n="85" d="100"/>
          <a:sy n="85" d="100"/>
        </p:scale>
        <p:origin x="51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D424CD-508B-4253-B516-D4DFE5F4978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87D799C2-EAA3-4D2B-AA74-83F276C5D89E}">
      <dgm:prSet/>
      <dgm:spPr>
        <a:solidFill>
          <a:schemeClr val="bg2">
            <a:lumMod val="25000"/>
          </a:schemeClr>
        </a:solidFill>
      </dgm:spPr>
      <dgm:t>
        <a:bodyPr/>
        <a:lstStyle/>
        <a:p>
          <a:r>
            <a:rPr lang="en-US"/>
            <a:t>Future Work</a:t>
          </a:r>
        </a:p>
      </dgm:t>
    </dgm:pt>
    <dgm:pt modelId="{DF5A0088-8F47-441D-935E-AEA0D12635A8}" type="parTrans" cxnId="{B3E7BD8A-8CBC-44DE-8C27-066644B62C99}">
      <dgm:prSet/>
      <dgm:spPr/>
      <dgm:t>
        <a:bodyPr/>
        <a:lstStyle/>
        <a:p>
          <a:endParaRPr lang="en-US"/>
        </a:p>
      </dgm:t>
    </dgm:pt>
    <dgm:pt modelId="{DD9A2448-EAE6-4A57-9E24-A7263CEF1C2B}" type="sibTrans" cxnId="{B3E7BD8A-8CBC-44DE-8C27-066644B62C99}">
      <dgm:prSet/>
      <dgm:spPr/>
      <dgm:t>
        <a:bodyPr/>
        <a:lstStyle/>
        <a:p>
          <a:endParaRPr lang="en-US"/>
        </a:p>
      </dgm:t>
    </dgm:pt>
    <dgm:pt modelId="{55949BC4-713B-4F25-8855-3ACBD89E50CF}">
      <dgm:prSet/>
      <dgm:spPr/>
      <dgm:t>
        <a:bodyPr/>
        <a:lstStyle/>
        <a:p>
          <a:r>
            <a:rPr lang="en-US"/>
            <a:t>Experimentation with better complex segmentation networks.</a:t>
          </a:r>
        </a:p>
      </dgm:t>
    </dgm:pt>
    <dgm:pt modelId="{11627C55-5DBD-4A27-816D-5E22E7B052F9}" type="parTrans" cxnId="{65D11C67-1D0E-41B3-A719-27F0EF232ED0}">
      <dgm:prSet/>
      <dgm:spPr/>
      <dgm:t>
        <a:bodyPr/>
        <a:lstStyle/>
        <a:p>
          <a:endParaRPr lang="en-US"/>
        </a:p>
      </dgm:t>
    </dgm:pt>
    <dgm:pt modelId="{5A0BB4A5-E72B-4B8E-ABED-FAC507CBAB31}" type="sibTrans" cxnId="{65D11C67-1D0E-41B3-A719-27F0EF232ED0}">
      <dgm:prSet/>
      <dgm:spPr/>
      <dgm:t>
        <a:bodyPr/>
        <a:lstStyle/>
        <a:p>
          <a:endParaRPr lang="en-US"/>
        </a:p>
      </dgm:t>
    </dgm:pt>
    <dgm:pt modelId="{2948445E-47E8-4DB1-8222-9318E2ED9ACC}">
      <dgm:prSet/>
      <dgm:spPr/>
      <dgm:t>
        <a:bodyPr/>
        <a:lstStyle/>
        <a:p>
          <a:r>
            <a:rPr lang="en-US"/>
            <a:t>Use of different loss functions in model training</a:t>
          </a:r>
        </a:p>
      </dgm:t>
    </dgm:pt>
    <dgm:pt modelId="{9B9040F9-E3F6-4194-8F03-7A91C10B8E3E}" type="parTrans" cxnId="{91F25EB0-28D9-413E-8D07-EB5B05A7C7E5}">
      <dgm:prSet/>
      <dgm:spPr/>
      <dgm:t>
        <a:bodyPr/>
        <a:lstStyle/>
        <a:p>
          <a:endParaRPr lang="en-US"/>
        </a:p>
      </dgm:t>
    </dgm:pt>
    <dgm:pt modelId="{D1AFFC84-29BB-4C11-9C6D-56E17BC8D704}" type="sibTrans" cxnId="{91F25EB0-28D9-413E-8D07-EB5B05A7C7E5}">
      <dgm:prSet/>
      <dgm:spPr/>
      <dgm:t>
        <a:bodyPr/>
        <a:lstStyle/>
        <a:p>
          <a:endParaRPr lang="en-US"/>
        </a:p>
      </dgm:t>
    </dgm:pt>
    <dgm:pt modelId="{7C7E5102-39C4-4E32-807C-DA0C35BF6C75}">
      <dgm:prSet/>
      <dgm:spPr/>
      <dgm:t>
        <a:bodyPr/>
        <a:lstStyle/>
        <a:p>
          <a:r>
            <a:rPr lang="en-US"/>
            <a:t>Use of different evaluation metrics for feedback network</a:t>
          </a:r>
        </a:p>
      </dgm:t>
    </dgm:pt>
    <dgm:pt modelId="{36F8BE3D-F9EF-4239-ACF3-80921AE54DE6}" type="parTrans" cxnId="{FA59B1E2-BD18-4D1B-BBDB-60D8B932402E}">
      <dgm:prSet/>
      <dgm:spPr/>
      <dgm:t>
        <a:bodyPr/>
        <a:lstStyle/>
        <a:p>
          <a:endParaRPr lang="en-US"/>
        </a:p>
      </dgm:t>
    </dgm:pt>
    <dgm:pt modelId="{A384FC4E-D3D2-4A2D-8815-0FDD896FAFD3}" type="sibTrans" cxnId="{FA59B1E2-BD18-4D1B-BBDB-60D8B932402E}">
      <dgm:prSet/>
      <dgm:spPr/>
      <dgm:t>
        <a:bodyPr/>
        <a:lstStyle/>
        <a:p>
          <a:endParaRPr lang="en-US"/>
        </a:p>
      </dgm:t>
    </dgm:pt>
    <dgm:pt modelId="{36B36B10-8717-405E-8EEA-73694F2A1D5C}">
      <dgm:prSet/>
      <dgm:spPr/>
      <dgm:t>
        <a:bodyPr/>
        <a:lstStyle/>
        <a:p>
          <a:r>
            <a:rPr lang="en-US"/>
            <a:t>Using a bigger set of augmentation parameters</a:t>
          </a:r>
        </a:p>
      </dgm:t>
    </dgm:pt>
    <dgm:pt modelId="{A04F5FB4-41E3-49C0-B750-DB7F58ECB167}" type="parTrans" cxnId="{810F67F0-07A4-4F98-B76D-EC5D0F4ABEA8}">
      <dgm:prSet/>
      <dgm:spPr/>
      <dgm:t>
        <a:bodyPr/>
        <a:lstStyle/>
        <a:p>
          <a:endParaRPr lang="en-US"/>
        </a:p>
      </dgm:t>
    </dgm:pt>
    <dgm:pt modelId="{92FC002E-D16B-4B23-9728-73654F13468B}" type="sibTrans" cxnId="{810F67F0-07A4-4F98-B76D-EC5D0F4ABEA8}">
      <dgm:prSet/>
      <dgm:spPr/>
      <dgm:t>
        <a:bodyPr/>
        <a:lstStyle/>
        <a:p>
          <a:endParaRPr lang="en-US"/>
        </a:p>
      </dgm:t>
    </dgm:pt>
    <dgm:pt modelId="{59FDC342-BE50-4BFB-B01B-3F3E3B965606}">
      <dgm:prSet/>
      <dgm:spPr/>
      <dgm:t>
        <a:bodyPr/>
        <a:lstStyle/>
        <a:p>
          <a:r>
            <a:rPr lang="en-US"/>
            <a:t>Implementation of other types of feedback like RL based, Gradient based.</a:t>
          </a:r>
        </a:p>
      </dgm:t>
    </dgm:pt>
    <dgm:pt modelId="{1709DCE6-9C37-4FE6-9D9B-D1CB826404E7}" type="parTrans" cxnId="{9A2FA52D-3276-4588-9354-B36C7A8297B2}">
      <dgm:prSet/>
      <dgm:spPr/>
      <dgm:t>
        <a:bodyPr/>
        <a:lstStyle/>
        <a:p>
          <a:endParaRPr lang="en-US"/>
        </a:p>
      </dgm:t>
    </dgm:pt>
    <dgm:pt modelId="{3D4CF598-87C2-4340-B4EA-C675E8251445}" type="sibTrans" cxnId="{9A2FA52D-3276-4588-9354-B36C7A8297B2}">
      <dgm:prSet/>
      <dgm:spPr/>
      <dgm:t>
        <a:bodyPr/>
        <a:lstStyle/>
        <a:p>
          <a:endParaRPr lang="en-US"/>
        </a:p>
      </dgm:t>
    </dgm:pt>
    <dgm:pt modelId="{242F5119-B234-45AF-B195-4A16F6596060}" type="pres">
      <dgm:prSet presAssocID="{20D424CD-508B-4253-B516-D4DFE5F49786}" presName="linear" presStyleCnt="0">
        <dgm:presLayoutVars>
          <dgm:animLvl val="lvl"/>
          <dgm:resizeHandles val="exact"/>
        </dgm:presLayoutVars>
      </dgm:prSet>
      <dgm:spPr/>
    </dgm:pt>
    <dgm:pt modelId="{68FF17EF-E07C-4DD6-8090-E1414D07B011}" type="pres">
      <dgm:prSet presAssocID="{87D799C2-EAA3-4D2B-AA74-83F276C5D89E}" presName="parentText" presStyleLbl="node1" presStyleIdx="0" presStyleCnt="1">
        <dgm:presLayoutVars>
          <dgm:chMax val="0"/>
          <dgm:bulletEnabled val="1"/>
        </dgm:presLayoutVars>
      </dgm:prSet>
      <dgm:spPr/>
    </dgm:pt>
    <dgm:pt modelId="{92F80B97-B5DD-417F-96DA-617E5FC28AF7}" type="pres">
      <dgm:prSet presAssocID="{87D799C2-EAA3-4D2B-AA74-83F276C5D89E}" presName="childText" presStyleLbl="revTx" presStyleIdx="0" presStyleCnt="1">
        <dgm:presLayoutVars>
          <dgm:bulletEnabled val="1"/>
        </dgm:presLayoutVars>
      </dgm:prSet>
      <dgm:spPr/>
    </dgm:pt>
  </dgm:ptLst>
  <dgm:cxnLst>
    <dgm:cxn modelId="{7666630A-EB65-4C6F-85BC-CFFB59ABE6D0}" type="presOf" srcId="{59FDC342-BE50-4BFB-B01B-3F3E3B965606}" destId="{92F80B97-B5DD-417F-96DA-617E5FC28AF7}" srcOrd="0" destOrd="4" presId="urn:microsoft.com/office/officeart/2005/8/layout/vList2"/>
    <dgm:cxn modelId="{03721C1D-232E-4283-AD4A-3787590DCC31}" type="presOf" srcId="{20D424CD-508B-4253-B516-D4DFE5F49786}" destId="{242F5119-B234-45AF-B195-4A16F6596060}" srcOrd="0" destOrd="0" presId="urn:microsoft.com/office/officeart/2005/8/layout/vList2"/>
    <dgm:cxn modelId="{9A2FA52D-3276-4588-9354-B36C7A8297B2}" srcId="{87D799C2-EAA3-4D2B-AA74-83F276C5D89E}" destId="{59FDC342-BE50-4BFB-B01B-3F3E3B965606}" srcOrd="4" destOrd="0" parTransId="{1709DCE6-9C37-4FE6-9D9B-D1CB826404E7}" sibTransId="{3D4CF598-87C2-4340-B4EA-C675E8251445}"/>
    <dgm:cxn modelId="{8F68C23A-C068-416F-916F-CC42E032741B}" type="presOf" srcId="{36B36B10-8717-405E-8EEA-73694F2A1D5C}" destId="{92F80B97-B5DD-417F-96DA-617E5FC28AF7}" srcOrd="0" destOrd="3" presId="urn:microsoft.com/office/officeart/2005/8/layout/vList2"/>
    <dgm:cxn modelId="{D25B453F-15CA-481F-B886-0A138BF09280}" type="presOf" srcId="{7C7E5102-39C4-4E32-807C-DA0C35BF6C75}" destId="{92F80B97-B5DD-417F-96DA-617E5FC28AF7}" srcOrd="0" destOrd="2" presId="urn:microsoft.com/office/officeart/2005/8/layout/vList2"/>
    <dgm:cxn modelId="{6E511840-B0DF-41F8-8254-3B5369174A44}" type="presOf" srcId="{2948445E-47E8-4DB1-8222-9318E2ED9ACC}" destId="{92F80B97-B5DD-417F-96DA-617E5FC28AF7}" srcOrd="0" destOrd="1" presId="urn:microsoft.com/office/officeart/2005/8/layout/vList2"/>
    <dgm:cxn modelId="{65D11C67-1D0E-41B3-A719-27F0EF232ED0}" srcId="{87D799C2-EAA3-4D2B-AA74-83F276C5D89E}" destId="{55949BC4-713B-4F25-8855-3ACBD89E50CF}" srcOrd="0" destOrd="0" parTransId="{11627C55-5DBD-4A27-816D-5E22E7B052F9}" sibTransId="{5A0BB4A5-E72B-4B8E-ABED-FAC507CBAB31}"/>
    <dgm:cxn modelId="{96FE9B7B-1919-41AF-88C4-C0D553343492}" type="presOf" srcId="{55949BC4-713B-4F25-8855-3ACBD89E50CF}" destId="{92F80B97-B5DD-417F-96DA-617E5FC28AF7}" srcOrd="0" destOrd="0" presId="urn:microsoft.com/office/officeart/2005/8/layout/vList2"/>
    <dgm:cxn modelId="{B3E7BD8A-8CBC-44DE-8C27-066644B62C99}" srcId="{20D424CD-508B-4253-B516-D4DFE5F49786}" destId="{87D799C2-EAA3-4D2B-AA74-83F276C5D89E}" srcOrd="0" destOrd="0" parTransId="{DF5A0088-8F47-441D-935E-AEA0D12635A8}" sibTransId="{DD9A2448-EAE6-4A57-9E24-A7263CEF1C2B}"/>
    <dgm:cxn modelId="{91F25EB0-28D9-413E-8D07-EB5B05A7C7E5}" srcId="{87D799C2-EAA3-4D2B-AA74-83F276C5D89E}" destId="{2948445E-47E8-4DB1-8222-9318E2ED9ACC}" srcOrd="1" destOrd="0" parTransId="{9B9040F9-E3F6-4194-8F03-7A91C10B8E3E}" sibTransId="{D1AFFC84-29BB-4C11-9C6D-56E17BC8D704}"/>
    <dgm:cxn modelId="{5E136FD3-82D7-473E-B73F-BCB75870BC3C}" type="presOf" srcId="{87D799C2-EAA3-4D2B-AA74-83F276C5D89E}" destId="{68FF17EF-E07C-4DD6-8090-E1414D07B011}" srcOrd="0" destOrd="0" presId="urn:microsoft.com/office/officeart/2005/8/layout/vList2"/>
    <dgm:cxn modelId="{FA59B1E2-BD18-4D1B-BBDB-60D8B932402E}" srcId="{87D799C2-EAA3-4D2B-AA74-83F276C5D89E}" destId="{7C7E5102-39C4-4E32-807C-DA0C35BF6C75}" srcOrd="2" destOrd="0" parTransId="{36F8BE3D-F9EF-4239-ACF3-80921AE54DE6}" sibTransId="{A384FC4E-D3D2-4A2D-8815-0FDD896FAFD3}"/>
    <dgm:cxn modelId="{810F67F0-07A4-4F98-B76D-EC5D0F4ABEA8}" srcId="{87D799C2-EAA3-4D2B-AA74-83F276C5D89E}" destId="{36B36B10-8717-405E-8EEA-73694F2A1D5C}" srcOrd="3" destOrd="0" parTransId="{A04F5FB4-41E3-49C0-B750-DB7F58ECB167}" sibTransId="{92FC002E-D16B-4B23-9728-73654F13468B}"/>
    <dgm:cxn modelId="{D7D5794E-4C37-40A8-BD07-884E6AA7D5E8}" type="presParOf" srcId="{242F5119-B234-45AF-B195-4A16F6596060}" destId="{68FF17EF-E07C-4DD6-8090-E1414D07B011}" srcOrd="0" destOrd="0" presId="urn:microsoft.com/office/officeart/2005/8/layout/vList2"/>
    <dgm:cxn modelId="{DE0B9DAA-115B-4E0F-8E8E-C864D2FC6C6E}" type="presParOf" srcId="{242F5119-B234-45AF-B195-4A16F6596060}" destId="{92F80B97-B5DD-417F-96DA-617E5FC28AF7}"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F17EF-E07C-4DD6-8090-E1414D07B011}">
      <dsp:nvSpPr>
        <dsp:cNvPr id="0" name=""/>
        <dsp:cNvSpPr/>
      </dsp:nvSpPr>
      <dsp:spPr>
        <a:xfrm>
          <a:off x="0" y="34962"/>
          <a:ext cx="10392800" cy="839474"/>
        </a:xfrm>
        <a:prstGeom prst="roundRect">
          <a:avLst/>
        </a:prstGeom>
        <a:solidFill>
          <a:schemeClr val="bg2">
            <a:lumMod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a:t>Future Work</a:t>
          </a:r>
        </a:p>
      </dsp:txBody>
      <dsp:txXfrm>
        <a:off x="40980" y="75942"/>
        <a:ext cx="10310840" cy="757514"/>
      </dsp:txXfrm>
    </dsp:sp>
    <dsp:sp modelId="{92F80B97-B5DD-417F-96DA-617E5FC28AF7}">
      <dsp:nvSpPr>
        <dsp:cNvPr id="0" name=""/>
        <dsp:cNvSpPr/>
      </dsp:nvSpPr>
      <dsp:spPr>
        <a:xfrm>
          <a:off x="0" y="874437"/>
          <a:ext cx="10392800" cy="2753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9971"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a:t>Experimentation with better complex segmentation networks.</a:t>
          </a:r>
        </a:p>
        <a:p>
          <a:pPr marL="228600" lvl="1" indent="-228600" algn="l" defTabSz="1200150">
            <a:lnSpc>
              <a:spcPct val="90000"/>
            </a:lnSpc>
            <a:spcBef>
              <a:spcPct val="0"/>
            </a:spcBef>
            <a:spcAft>
              <a:spcPct val="20000"/>
            </a:spcAft>
            <a:buChar char="•"/>
          </a:pPr>
          <a:r>
            <a:rPr lang="en-US" sz="2700" kern="1200"/>
            <a:t>Use of different loss functions in model training</a:t>
          </a:r>
        </a:p>
        <a:p>
          <a:pPr marL="228600" lvl="1" indent="-228600" algn="l" defTabSz="1200150">
            <a:lnSpc>
              <a:spcPct val="90000"/>
            </a:lnSpc>
            <a:spcBef>
              <a:spcPct val="0"/>
            </a:spcBef>
            <a:spcAft>
              <a:spcPct val="20000"/>
            </a:spcAft>
            <a:buChar char="•"/>
          </a:pPr>
          <a:r>
            <a:rPr lang="en-US" sz="2700" kern="1200"/>
            <a:t>Use of different evaluation metrics for feedback network</a:t>
          </a:r>
        </a:p>
        <a:p>
          <a:pPr marL="228600" lvl="1" indent="-228600" algn="l" defTabSz="1200150">
            <a:lnSpc>
              <a:spcPct val="90000"/>
            </a:lnSpc>
            <a:spcBef>
              <a:spcPct val="0"/>
            </a:spcBef>
            <a:spcAft>
              <a:spcPct val="20000"/>
            </a:spcAft>
            <a:buChar char="•"/>
          </a:pPr>
          <a:r>
            <a:rPr lang="en-US" sz="2700" kern="1200"/>
            <a:t>Using a bigger set of augmentation parameters</a:t>
          </a:r>
        </a:p>
        <a:p>
          <a:pPr marL="228600" lvl="1" indent="-228600" algn="l" defTabSz="1200150">
            <a:lnSpc>
              <a:spcPct val="90000"/>
            </a:lnSpc>
            <a:spcBef>
              <a:spcPct val="0"/>
            </a:spcBef>
            <a:spcAft>
              <a:spcPct val="20000"/>
            </a:spcAft>
            <a:buChar char="•"/>
          </a:pPr>
          <a:r>
            <a:rPr lang="en-US" sz="2700" kern="1200"/>
            <a:t>Implementation of other types of feedback like RL based, Gradient based.</a:t>
          </a:r>
        </a:p>
      </dsp:txBody>
      <dsp:txXfrm>
        <a:off x="0" y="874437"/>
        <a:ext cx="10392800" cy="27531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D6202E-8ADF-4963-9424-8B413B8FFBED}" type="datetimeFigureOut">
              <a:rPr lang="en-US" smtClean="0"/>
              <a:t>12/9/2022</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2696AA-60F8-4F31-8773-22EB8F0B710F}" type="slidenum">
              <a:rPr lang="en-US" smtClean="0"/>
              <a:t>‹nº›</a:t>
            </a:fld>
            <a:endParaRPr lang="en-US"/>
          </a:p>
        </p:txBody>
      </p:sp>
    </p:spTree>
    <p:extLst>
      <p:ext uri="{BB962C8B-B14F-4D97-AF65-F5344CB8AC3E}">
        <p14:creationId xmlns:p14="http://schemas.microsoft.com/office/powerpoint/2010/main" val="27141865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b333f174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b333f174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abd3a4c837_8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1abd3a4c837_8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eb894112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aeb894112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7307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eb894112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aeb894112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253813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aeb894112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aeb894112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6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abd3a4c837_8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abd3a4c837_8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abd3a4c837_8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abd3a4c837_8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1b333f17455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1b333f17455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b333f17455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b333f17455_0_1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abd3a4c837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abd3a4c837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abd3a4c837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abd3a4c837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6139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abd3a4c837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abd3a4c837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6365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1b333f17455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1b333f17455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1abd3a4c837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1abd3a4c837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1abd3a4c837_8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1abd3a4c837_8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736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A14CA7-F9DB-0631-0DA9-1FAA525FA790}"/>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endParaRPr lang="en-US"/>
          </a:p>
        </p:txBody>
      </p:sp>
      <p:sp>
        <p:nvSpPr>
          <p:cNvPr id="3" name="Subtítulo 2">
            <a:extLst>
              <a:ext uri="{FF2B5EF4-FFF2-40B4-BE49-F238E27FC236}">
                <a16:creationId xmlns:a16="http://schemas.microsoft.com/office/drawing/2014/main" id="{A8465504-4145-3C17-95B5-BCE1F662D4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a:p>
        </p:txBody>
      </p:sp>
      <p:sp>
        <p:nvSpPr>
          <p:cNvPr id="4" name="Espaço Reservado para Data 3">
            <a:extLst>
              <a:ext uri="{FF2B5EF4-FFF2-40B4-BE49-F238E27FC236}">
                <a16:creationId xmlns:a16="http://schemas.microsoft.com/office/drawing/2014/main" id="{4142916E-9516-C7EE-9492-E666FBE24726}"/>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5" name="Espaço Reservado para Rodapé 4">
            <a:extLst>
              <a:ext uri="{FF2B5EF4-FFF2-40B4-BE49-F238E27FC236}">
                <a16:creationId xmlns:a16="http://schemas.microsoft.com/office/drawing/2014/main" id="{0600BBC3-F42D-F2B6-4865-174FF61768FE}"/>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D2BF74E7-0581-4526-814E-BFC4E9C20905}"/>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40707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67F5CF-2BB5-51A6-F8A5-0EA278A266E9}"/>
              </a:ext>
            </a:extLst>
          </p:cNvPr>
          <p:cNvSpPr>
            <a:spLocks noGrp="1"/>
          </p:cNvSpPr>
          <p:nvPr>
            <p:ph type="title"/>
          </p:nvPr>
        </p:nvSpPr>
        <p:spPr/>
        <p:txBody>
          <a:bodyPr/>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02348433-7684-A8C9-0E09-E5810C5E810C}"/>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3173A69A-CEF8-45E9-E2D8-A32B51FEB1A8}"/>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5" name="Espaço Reservado para Rodapé 4">
            <a:extLst>
              <a:ext uri="{FF2B5EF4-FFF2-40B4-BE49-F238E27FC236}">
                <a16:creationId xmlns:a16="http://schemas.microsoft.com/office/drawing/2014/main" id="{1686FBA8-DFC4-9E29-60A7-358F1CBE8DAB}"/>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4028F04-9FEE-31DC-DEB3-97B5ECAB7EFA}"/>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2515338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5A7EC56-1994-024D-7E91-A3E747355D49}"/>
              </a:ext>
            </a:extLst>
          </p:cNvPr>
          <p:cNvSpPr>
            <a:spLocks noGrp="1"/>
          </p:cNvSpPr>
          <p:nvPr>
            <p:ph type="title" orient="vert"/>
          </p:nvPr>
        </p:nvSpPr>
        <p:spPr>
          <a:xfrm>
            <a:off x="8724900" y="365125"/>
            <a:ext cx="2628900" cy="5811838"/>
          </a:xfrm>
        </p:spPr>
        <p:txBody>
          <a:bodyPr vert="eaVert"/>
          <a:lstStyle/>
          <a:p>
            <a:r>
              <a:rPr lang="pt-BR"/>
              <a:t>Clique para editar o título Mestre</a:t>
            </a:r>
            <a:endParaRPr lang="en-US"/>
          </a:p>
        </p:txBody>
      </p:sp>
      <p:sp>
        <p:nvSpPr>
          <p:cNvPr id="3" name="Espaço Reservado para Texto Vertical 2">
            <a:extLst>
              <a:ext uri="{FF2B5EF4-FFF2-40B4-BE49-F238E27FC236}">
                <a16:creationId xmlns:a16="http://schemas.microsoft.com/office/drawing/2014/main" id="{88944905-FC70-0DAC-C88D-C5D9A99CFA41}"/>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BCEC9717-9EA6-EDC9-B7F7-2659A196FACD}"/>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5" name="Espaço Reservado para Rodapé 4">
            <a:extLst>
              <a:ext uri="{FF2B5EF4-FFF2-40B4-BE49-F238E27FC236}">
                <a16:creationId xmlns:a16="http://schemas.microsoft.com/office/drawing/2014/main" id="{500F86C8-D0E5-78C9-A2EF-A61FA806EC1F}"/>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22482A8F-9188-98DD-A8C2-05E1D4482EB9}"/>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2523557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US" smtClean="0"/>
              <a:pPr/>
              <a:t>‹nº›</a:t>
            </a:fld>
            <a:endParaRPr lang="en-US"/>
          </a:p>
        </p:txBody>
      </p:sp>
    </p:spTree>
    <p:extLst>
      <p:ext uri="{BB962C8B-B14F-4D97-AF65-F5344CB8AC3E}">
        <p14:creationId xmlns:p14="http://schemas.microsoft.com/office/powerpoint/2010/main" val="3481603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FF35082-02EE-0F6F-5A94-9399F59393C3}"/>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4F8477D9-2355-AD41-4FC5-5D6894FC8883}"/>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62609B1C-A49E-85F2-84DC-804E5FC3DFCA}"/>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5" name="Espaço Reservado para Rodapé 4">
            <a:extLst>
              <a:ext uri="{FF2B5EF4-FFF2-40B4-BE49-F238E27FC236}">
                <a16:creationId xmlns:a16="http://schemas.microsoft.com/office/drawing/2014/main" id="{CAC6D2D2-DADC-668B-74EA-70986A4707BB}"/>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B930F03A-13EC-C8D2-BEEF-C6F786788EC6}"/>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2608620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C43011-414D-0167-E7B1-7283D3F9D1D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6B00D9CA-3E9B-6867-3A4F-BA38D296696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35832B40-8754-0547-E77C-3BBB03352F91}"/>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5" name="Espaço Reservado para Rodapé 4">
            <a:extLst>
              <a:ext uri="{FF2B5EF4-FFF2-40B4-BE49-F238E27FC236}">
                <a16:creationId xmlns:a16="http://schemas.microsoft.com/office/drawing/2014/main" id="{A1C0D004-35C1-5CCF-C14C-DB915C07414C}"/>
              </a:ext>
            </a:extLst>
          </p:cNvPr>
          <p:cNvSpPr>
            <a:spLocks noGrp="1"/>
          </p:cNvSpPr>
          <p:nvPr>
            <p:ph type="ftr" sz="quarter" idx="11"/>
          </p:nvPr>
        </p:nvSpPr>
        <p:spPr/>
        <p:txBody>
          <a:bodyPr/>
          <a:lstStyle/>
          <a:p>
            <a:endParaRPr lang="en-US"/>
          </a:p>
        </p:txBody>
      </p:sp>
      <p:sp>
        <p:nvSpPr>
          <p:cNvPr id="6" name="Espaço Reservado para Número de Slide 5">
            <a:extLst>
              <a:ext uri="{FF2B5EF4-FFF2-40B4-BE49-F238E27FC236}">
                <a16:creationId xmlns:a16="http://schemas.microsoft.com/office/drawing/2014/main" id="{A640F29F-15C2-64BE-059D-3EE8BDF19BEF}"/>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40236146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43FEA4-D9CB-CD83-C7FE-6BE380C7B0E3}"/>
              </a:ext>
            </a:extLst>
          </p:cNvPr>
          <p:cNvSpPr>
            <a:spLocks noGrp="1"/>
          </p:cNvSpPr>
          <p:nvPr>
            <p:ph type="title"/>
          </p:nvPr>
        </p:nvSpPr>
        <p:spPr/>
        <p:txBody>
          <a:body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9625EBBA-35AF-BC5E-545C-747E24EC5362}"/>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Conteúdo 3">
            <a:extLst>
              <a:ext uri="{FF2B5EF4-FFF2-40B4-BE49-F238E27FC236}">
                <a16:creationId xmlns:a16="http://schemas.microsoft.com/office/drawing/2014/main" id="{C65E606D-283F-3A59-0717-3765FEC2FDDA}"/>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Data 4">
            <a:extLst>
              <a:ext uri="{FF2B5EF4-FFF2-40B4-BE49-F238E27FC236}">
                <a16:creationId xmlns:a16="http://schemas.microsoft.com/office/drawing/2014/main" id="{809C18F7-7E6B-182E-B3E8-10ED72A11C9B}"/>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6" name="Espaço Reservado para Rodapé 5">
            <a:extLst>
              <a:ext uri="{FF2B5EF4-FFF2-40B4-BE49-F238E27FC236}">
                <a16:creationId xmlns:a16="http://schemas.microsoft.com/office/drawing/2014/main" id="{F82B9F61-734E-6C32-A4DF-7129E5B6AE1F}"/>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964A596A-E6EF-A353-A9EE-1ABFD7FF5BAD}"/>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1401928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F6BD46-4AC7-389D-43FA-C892FD1CE06C}"/>
              </a:ext>
            </a:extLst>
          </p:cNvPr>
          <p:cNvSpPr>
            <a:spLocks noGrp="1"/>
          </p:cNvSpPr>
          <p:nvPr>
            <p:ph type="title"/>
          </p:nvPr>
        </p:nvSpPr>
        <p:spPr>
          <a:xfrm>
            <a:off x="839788" y="365125"/>
            <a:ext cx="10515600" cy="1325563"/>
          </a:xfrm>
        </p:spPr>
        <p:txBody>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71BC5E37-71D6-E7BF-97AC-B2B7CEB379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BFA7C4E0-2630-9B6C-0483-D68638BF4F39}"/>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Espaço Reservado para Texto 4">
            <a:extLst>
              <a:ext uri="{FF2B5EF4-FFF2-40B4-BE49-F238E27FC236}">
                <a16:creationId xmlns:a16="http://schemas.microsoft.com/office/drawing/2014/main" id="{876C28AB-BA81-5C62-DEA2-6963B9D72E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C29536A-68B9-D616-6520-0112C278E72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Espaço Reservado para Data 6">
            <a:extLst>
              <a:ext uri="{FF2B5EF4-FFF2-40B4-BE49-F238E27FC236}">
                <a16:creationId xmlns:a16="http://schemas.microsoft.com/office/drawing/2014/main" id="{21D30C8D-CCBE-9A45-1BA4-615844E59E67}"/>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8" name="Espaço Reservado para Rodapé 7">
            <a:extLst>
              <a:ext uri="{FF2B5EF4-FFF2-40B4-BE49-F238E27FC236}">
                <a16:creationId xmlns:a16="http://schemas.microsoft.com/office/drawing/2014/main" id="{65698D2B-17A6-223A-173D-A749DE95A988}"/>
              </a:ext>
            </a:extLst>
          </p:cNvPr>
          <p:cNvSpPr>
            <a:spLocks noGrp="1"/>
          </p:cNvSpPr>
          <p:nvPr>
            <p:ph type="ftr" sz="quarter" idx="11"/>
          </p:nvPr>
        </p:nvSpPr>
        <p:spPr/>
        <p:txBody>
          <a:bodyPr/>
          <a:lstStyle/>
          <a:p>
            <a:endParaRPr lang="en-US"/>
          </a:p>
        </p:txBody>
      </p:sp>
      <p:sp>
        <p:nvSpPr>
          <p:cNvPr id="9" name="Espaço Reservado para Número de Slide 8">
            <a:extLst>
              <a:ext uri="{FF2B5EF4-FFF2-40B4-BE49-F238E27FC236}">
                <a16:creationId xmlns:a16="http://schemas.microsoft.com/office/drawing/2014/main" id="{5E717955-5834-9B6F-6D37-CD4CC525F1E0}"/>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2993866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A91D1A-659C-D1A0-6792-DDD829AF20B6}"/>
              </a:ext>
            </a:extLst>
          </p:cNvPr>
          <p:cNvSpPr>
            <a:spLocks noGrp="1"/>
          </p:cNvSpPr>
          <p:nvPr>
            <p:ph type="title"/>
          </p:nvPr>
        </p:nvSpPr>
        <p:spPr/>
        <p:txBody>
          <a:bodyPr/>
          <a:lstStyle/>
          <a:p>
            <a:r>
              <a:rPr lang="pt-BR"/>
              <a:t>Clique para editar o título Mestre</a:t>
            </a:r>
            <a:endParaRPr lang="en-US"/>
          </a:p>
        </p:txBody>
      </p:sp>
      <p:sp>
        <p:nvSpPr>
          <p:cNvPr id="3" name="Espaço Reservado para Data 2">
            <a:extLst>
              <a:ext uri="{FF2B5EF4-FFF2-40B4-BE49-F238E27FC236}">
                <a16:creationId xmlns:a16="http://schemas.microsoft.com/office/drawing/2014/main" id="{767F66FC-14FD-74B6-72F6-8C7E4789D866}"/>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4" name="Espaço Reservado para Rodapé 3">
            <a:extLst>
              <a:ext uri="{FF2B5EF4-FFF2-40B4-BE49-F238E27FC236}">
                <a16:creationId xmlns:a16="http://schemas.microsoft.com/office/drawing/2014/main" id="{FED1BBF6-2AA6-34DF-1B1F-0AABCEE619FC}"/>
              </a:ext>
            </a:extLst>
          </p:cNvPr>
          <p:cNvSpPr>
            <a:spLocks noGrp="1"/>
          </p:cNvSpPr>
          <p:nvPr>
            <p:ph type="ftr" sz="quarter" idx="11"/>
          </p:nvPr>
        </p:nvSpPr>
        <p:spPr/>
        <p:txBody>
          <a:bodyPr/>
          <a:lstStyle/>
          <a:p>
            <a:endParaRPr lang="en-US"/>
          </a:p>
        </p:txBody>
      </p:sp>
      <p:sp>
        <p:nvSpPr>
          <p:cNvPr id="5" name="Espaço Reservado para Número de Slide 4">
            <a:extLst>
              <a:ext uri="{FF2B5EF4-FFF2-40B4-BE49-F238E27FC236}">
                <a16:creationId xmlns:a16="http://schemas.microsoft.com/office/drawing/2014/main" id="{AA7855D2-569B-520E-E048-880C014475B8}"/>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10967270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27CC7DA0-B74C-893D-4FFD-09B82896EF71}"/>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3" name="Espaço Reservado para Rodapé 2">
            <a:extLst>
              <a:ext uri="{FF2B5EF4-FFF2-40B4-BE49-F238E27FC236}">
                <a16:creationId xmlns:a16="http://schemas.microsoft.com/office/drawing/2014/main" id="{E5F32228-21C2-5F0F-73CE-728937A18845}"/>
              </a:ext>
            </a:extLst>
          </p:cNvPr>
          <p:cNvSpPr>
            <a:spLocks noGrp="1"/>
          </p:cNvSpPr>
          <p:nvPr>
            <p:ph type="ftr" sz="quarter" idx="11"/>
          </p:nvPr>
        </p:nvSpPr>
        <p:spPr/>
        <p:txBody>
          <a:bodyPr/>
          <a:lstStyle/>
          <a:p>
            <a:endParaRPr lang="en-US"/>
          </a:p>
        </p:txBody>
      </p:sp>
      <p:sp>
        <p:nvSpPr>
          <p:cNvPr id="4" name="Espaço Reservado para Número de Slide 3">
            <a:extLst>
              <a:ext uri="{FF2B5EF4-FFF2-40B4-BE49-F238E27FC236}">
                <a16:creationId xmlns:a16="http://schemas.microsoft.com/office/drawing/2014/main" id="{2D7EC3AE-8A2C-A08E-36B2-5252E2D59025}"/>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1668176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53B6F41-BFAA-43E3-82F6-CAF5D583DDB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Conteúdo 2">
            <a:extLst>
              <a:ext uri="{FF2B5EF4-FFF2-40B4-BE49-F238E27FC236}">
                <a16:creationId xmlns:a16="http://schemas.microsoft.com/office/drawing/2014/main" id="{0D58F15A-34B6-AEF2-681A-255F98B77D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Texto 3">
            <a:extLst>
              <a:ext uri="{FF2B5EF4-FFF2-40B4-BE49-F238E27FC236}">
                <a16:creationId xmlns:a16="http://schemas.microsoft.com/office/drawing/2014/main" id="{180DFA79-DB82-9B9B-DD75-39962D04CB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06894A9A-6E00-C620-6A3B-D24E46593FDF}"/>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6" name="Espaço Reservado para Rodapé 5">
            <a:extLst>
              <a:ext uri="{FF2B5EF4-FFF2-40B4-BE49-F238E27FC236}">
                <a16:creationId xmlns:a16="http://schemas.microsoft.com/office/drawing/2014/main" id="{04D9B805-97B0-F3AB-2F0F-462840027381}"/>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DF0042CD-5804-2549-92D2-41F9AEBA38DE}"/>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1566114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98DBC-5098-B5C1-829C-B4C3E815F7E7}"/>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endParaRPr lang="en-US"/>
          </a:p>
        </p:txBody>
      </p:sp>
      <p:sp>
        <p:nvSpPr>
          <p:cNvPr id="3" name="Espaço Reservado para Imagem 2">
            <a:extLst>
              <a:ext uri="{FF2B5EF4-FFF2-40B4-BE49-F238E27FC236}">
                <a16:creationId xmlns:a16="http://schemas.microsoft.com/office/drawing/2014/main" id="{A081D035-E776-3C63-A9DD-5C14F5B16A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Espaço Reservado para Texto 3">
            <a:extLst>
              <a:ext uri="{FF2B5EF4-FFF2-40B4-BE49-F238E27FC236}">
                <a16:creationId xmlns:a16="http://schemas.microsoft.com/office/drawing/2014/main" id="{FEB6EBB5-E16A-0352-FD78-81794382BE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159EED1-6F4E-81AC-8673-708463005049}"/>
              </a:ext>
            </a:extLst>
          </p:cNvPr>
          <p:cNvSpPr>
            <a:spLocks noGrp="1"/>
          </p:cNvSpPr>
          <p:nvPr>
            <p:ph type="dt" sz="half" idx="10"/>
          </p:nvPr>
        </p:nvSpPr>
        <p:spPr/>
        <p:txBody>
          <a:bodyPr/>
          <a:lstStyle/>
          <a:p>
            <a:fld id="{809F7A3F-FF12-44F2-B273-8673373DA55D}" type="datetimeFigureOut">
              <a:rPr lang="en-US" smtClean="0"/>
              <a:t>12/9/2022</a:t>
            </a:fld>
            <a:endParaRPr lang="en-US"/>
          </a:p>
        </p:txBody>
      </p:sp>
      <p:sp>
        <p:nvSpPr>
          <p:cNvPr id="6" name="Espaço Reservado para Rodapé 5">
            <a:extLst>
              <a:ext uri="{FF2B5EF4-FFF2-40B4-BE49-F238E27FC236}">
                <a16:creationId xmlns:a16="http://schemas.microsoft.com/office/drawing/2014/main" id="{26B2F186-273F-179A-F058-7D3A8712E02C}"/>
              </a:ext>
            </a:extLst>
          </p:cNvPr>
          <p:cNvSpPr>
            <a:spLocks noGrp="1"/>
          </p:cNvSpPr>
          <p:nvPr>
            <p:ph type="ftr" sz="quarter" idx="11"/>
          </p:nvPr>
        </p:nvSpPr>
        <p:spPr/>
        <p:txBody>
          <a:bodyPr/>
          <a:lstStyle/>
          <a:p>
            <a:endParaRPr lang="en-US"/>
          </a:p>
        </p:txBody>
      </p:sp>
      <p:sp>
        <p:nvSpPr>
          <p:cNvPr id="7" name="Espaço Reservado para Número de Slide 6">
            <a:extLst>
              <a:ext uri="{FF2B5EF4-FFF2-40B4-BE49-F238E27FC236}">
                <a16:creationId xmlns:a16="http://schemas.microsoft.com/office/drawing/2014/main" id="{424A555E-B4A2-C018-4556-EDE9F084043A}"/>
              </a:ext>
            </a:extLst>
          </p:cNvPr>
          <p:cNvSpPr>
            <a:spLocks noGrp="1"/>
          </p:cNvSpPr>
          <p:nvPr>
            <p:ph type="sldNum" sz="quarter" idx="12"/>
          </p:nvPr>
        </p:nvSpPr>
        <p:spPr/>
        <p:txBody>
          <a:bodyPr/>
          <a:lstStyle/>
          <a:p>
            <a:fld id="{D3B77AE3-956B-44A2-AF3B-535E2DFCDE3A}" type="slidenum">
              <a:rPr lang="en-US" smtClean="0"/>
              <a:t>‹nº›</a:t>
            </a:fld>
            <a:endParaRPr lang="en-US"/>
          </a:p>
        </p:txBody>
      </p:sp>
    </p:spTree>
    <p:extLst>
      <p:ext uri="{BB962C8B-B14F-4D97-AF65-F5344CB8AC3E}">
        <p14:creationId xmlns:p14="http://schemas.microsoft.com/office/powerpoint/2010/main" val="18589858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04637064-B89C-8D20-4DA1-FAAF3C94930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F6652121-142E-C038-B91A-49EC982CF11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Espaço Reservado para Data 3">
            <a:extLst>
              <a:ext uri="{FF2B5EF4-FFF2-40B4-BE49-F238E27FC236}">
                <a16:creationId xmlns:a16="http://schemas.microsoft.com/office/drawing/2014/main" id="{C454D2BD-EE9B-FA92-C48E-ECF5006B48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9F7A3F-FF12-44F2-B273-8673373DA55D}" type="datetimeFigureOut">
              <a:rPr lang="en-US" smtClean="0"/>
              <a:t>12/9/2022</a:t>
            </a:fld>
            <a:endParaRPr lang="en-US"/>
          </a:p>
        </p:txBody>
      </p:sp>
      <p:sp>
        <p:nvSpPr>
          <p:cNvPr id="5" name="Espaço Reservado para Rodapé 4">
            <a:extLst>
              <a:ext uri="{FF2B5EF4-FFF2-40B4-BE49-F238E27FC236}">
                <a16:creationId xmlns:a16="http://schemas.microsoft.com/office/drawing/2014/main" id="{0CACA4A0-554B-9059-7EB2-618F8A996C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Espaço Reservado para Número de Slide 5">
            <a:extLst>
              <a:ext uri="{FF2B5EF4-FFF2-40B4-BE49-F238E27FC236}">
                <a16:creationId xmlns:a16="http://schemas.microsoft.com/office/drawing/2014/main" id="{2F08E5DE-5844-307C-F93C-ADCFEDDA80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77AE3-956B-44A2-AF3B-535E2DFCDE3A}" type="slidenum">
              <a:rPr lang="en-US" smtClean="0"/>
              <a:t>‹nº›</a:t>
            </a:fld>
            <a:endParaRPr lang="en-US"/>
          </a:p>
        </p:txBody>
      </p:sp>
    </p:spTree>
    <p:extLst>
      <p:ext uri="{BB962C8B-B14F-4D97-AF65-F5344CB8AC3E}">
        <p14:creationId xmlns:p14="http://schemas.microsoft.com/office/powerpoint/2010/main" val="517277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jp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46.jpg"/><Relationship Id="rId13" Type="http://schemas.openxmlformats.org/officeDocument/2006/relationships/image" Target="../media/image51.png"/><Relationship Id="rId3" Type="http://schemas.openxmlformats.org/officeDocument/2006/relationships/image" Target="../media/image41.jp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4.jpg"/><Relationship Id="rId11" Type="http://schemas.openxmlformats.org/officeDocument/2006/relationships/image" Target="../media/image49.jpg"/><Relationship Id="rId5" Type="http://schemas.openxmlformats.org/officeDocument/2006/relationships/image" Target="../media/image43.png"/><Relationship Id="rId10" Type="http://schemas.openxmlformats.org/officeDocument/2006/relationships/image" Target="../media/image48.jpg"/><Relationship Id="rId4" Type="http://schemas.openxmlformats.org/officeDocument/2006/relationships/image" Target="../media/image42.png"/><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jpg"/><Relationship Id="rId7"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55.jp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jpg"/><Relationship Id="rId9" Type="http://schemas.openxmlformats.org/officeDocument/2006/relationships/image" Target="../media/image58.jp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61.sv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4" name="Straight Connector 13">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843625"/>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8282"/>
            <a:ext cx="12192000" cy="494690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79018BA9-312B-A5C4-AB41-6036C5FC5BD1}"/>
              </a:ext>
            </a:extLst>
          </p:cNvPr>
          <p:cNvSpPr>
            <a:spLocks noGrp="1"/>
          </p:cNvSpPr>
          <p:nvPr>
            <p:ph type="ctrTitle"/>
          </p:nvPr>
        </p:nvSpPr>
        <p:spPr>
          <a:xfrm>
            <a:off x="795338" y="1566473"/>
            <a:ext cx="10601325" cy="2166723"/>
          </a:xfrm>
        </p:spPr>
        <p:txBody>
          <a:bodyPr>
            <a:normAutofit/>
          </a:bodyPr>
          <a:lstStyle/>
          <a:p>
            <a:r>
              <a:rPr lang="en-US" sz="6600" b="1" dirty="0" err="1">
                <a:solidFill>
                  <a:schemeClr val="bg1"/>
                </a:solidFill>
                <a:effectLst/>
              </a:rPr>
              <a:t>AutoML</a:t>
            </a:r>
            <a:r>
              <a:rPr lang="en-US" sz="6600" b="1" dirty="0">
                <a:solidFill>
                  <a:schemeClr val="bg1"/>
                </a:solidFill>
                <a:effectLst/>
              </a:rPr>
              <a:t> based Augmentation to improve Synthetic Data</a:t>
            </a:r>
            <a:endParaRPr lang="en-US" sz="6600" dirty="0">
              <a:solidFill>
                <a:schemeClr val="bg1"/>
              </a:solidFill>
            </a:endParaRPr>
          </a:p>
        </p:txBody>
      </p:sp>
      <p:cxnSp>
        <p:nvCxnSpPr>
          <p:cNvPr id="18" name="Straight Connector 17">
            <a:extLst>
              <a:ext uri="{FF2B5EF4-FFF2-40B4-BE49-F238E27FC236}">
                <a16:creationId xmlns:a16="http://schemas.microsoft.com/office/drawing/2014/main" id="{42CDBECE-872A-4C73-9DC1-BB4E805E2C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3894594"/>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6028863"/>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Subtítulo 2">
            <a:extLst>
              <a:ext uri="{FF2B5EF4-FFF2-40B4-BE49-F238E27FC236}">
                <a16:creationId xmlns:a16="http://schemas.microsoft.com/office/drawing/2014/main" id="{CA489400-0B2D-F68B-9CAF-050A2EFC17CA}"/>
              </a:ext>
            </a:extLst>
          </p:cNvPr>
          <p:cNvSpPr>
            <a:spLocks noGrp="1"/>
          </p:cNvSpPr>
          <p:nvPr>
            <p:ph type="subTitle" idx="1"/>
          </p:nvPr>
        </p:nvSpPr>
        <p:spPr>
          <a:xfrm>
            <a:off x="947738" y="3917781"/>
            <a:ext cx="10601325" cy="1144588"/>
          </a:xfrm>
        </p:spPr>
        <p:txBody>
          <a:bodyPr>
            <a:normAutofit/>
          </a:bodyPr>
          <a:lstStyle/>
          <a:p>
            <a:r>
              <a:rPr lang="en-US" sz="3600" b="1" dirty="0">
                <a:solidFill>
                  <a:schemeClr val="bg1"/>
                </a:solidFill>
                <a:latin typeface="+mj-lt"/>
                <a:ea typeface="+mj-ea"/>
                <a:cs typeface="+mj-cs"/>
              </a:rPr>
              <a:t>Project Group 3</a:t>
            </a:r>
          </a:p>
        </p:txBody>
      </p:sp>
      <p:sp>
        <p:nvSpPr>
          <p:cNvPr id="3" name="Subtítulo 2">
            <a:extLst>
              <a:ext uri="{FF2B5EF4-FFF2-40B4-BE49-F238E27FC236}">
                <a16:creationId xmlns:a16="http://schemas.microsoft.com/office/drawing/2014/main" id="{D911CFF8-705A-A747-AD83-F5707222CE3E}"/>
              </a:ext>
            </a:extLst>
          </p:cNvPr>
          <p:cNvSpPr txBox="1">
            <a:spLocks/>
          </p:cNvSpPr>
          <p:nvPr/>
        </p:nvSpPr>
        <p:spPr>
          <a:xfrm>
            <a:off x="947737" y="4546914"/>
            <a:ext cx="10601325" cy="1144588"/>
          </a:xfrm>
          <a:prstGeom prst="rect">
            <a:avLst/>
          </a:prstGeom>
        </p:spPr>
        <p:txBody>
          <a:bodyPr vert="horz" lIns="91440" tIns="45720" rIns="91440" bIns="45720" rtlCol="0">
            <a:normAutofit fontScale="3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spcBef>
                <a:spcPts val="0"/>
              </a:spcBef>
              <a:spcAft>
                <a:spcPts val="600"/>
              </a:spcAft>
            </a:pPr>
            <a:r>
              <a:rPr lang="en-US" sz="7100" b="1" dirty="0">
                <a:solidFill>
                  <a:schemeClr val="bg1"/>
                </a:solidFill>
                <a:latin typeface="+mj-lt"/>
                <a:ea typeface="+mj-ea"/>
                <a:cs typeface="+mj-cs"/>
              </a:rPr>
              <a:t>Dheeraj </a:t>
            </a:r>
            <a:r>
              <a:rPr lang="en-US" sz="7100" b="1" dirty="0" err="1">
                <a:solidFill>
                  <a:schemeClr val="bg1"/>
                </a:solidFill>
                <a:latin typeface="+mj-lt"/>
                <a:ea typeface="+mj-ea"/>
                <a:cs typeface="+mj-cs"/>
              </a:rPr>
              <a:t>Panneer</a:t>
            </a:r>
            <a:r>
              <a:rPr lang="en-US" sz="7100" b="1" dirty="0">
                <a:solidFill>
                  <a:schemeClr val="bg1"/>
                </a:solidFill>
                <a:latin typeface="+mj-lt"/>
                <a:ea typeface="+mj-ea"/>
                <a:cs typeface="+mj-cs"/>
              </a:rPr>
              <a:t> Selvam</a:t>
            </a:r>
          </a:p>
          <a:p>
            <a:pPr>
              <a:spcBef>
                <a:spcPts val="0"/>
              </a:spcBef>
              <a:spcAft>
                <a:spcPts val="600"/>
              </a:spcAft>
            </a:pPr>
            <a:r>
              <a:rPr lang="en-US" sz="7100" b="1" dirty="0">
                <a:solidFill>
                  <a:schemeClr val="bg1"/>
                </a:solidFill>
                <a:latin typeface="+mj-lt"/>
                <a:ea typeface="+mj-ea"/>
                <a:cs typeface="+mj-cs"/>
              </a:rPr>
              <a:t>Majd Al Aawar</a:t>
            </a:r>
          </a:p>
          <a:p>
            <a:pPr>
              <a:spcBef>
                <a:spcPts val="0"/>
              </a:spcBef>
              <a:spcAft>
                <a:spcPts val="600"/>
              </a:spcAft>
            </a:pPr>
            <a:r>
              <a:rPr lang="en-US" sz="7100" b="1" dirty="0">
                <a:solidFill>
                  <a:schemeClr val="bg1"/>
                </a:solidFill>
                <a:latin typeface="+mj-lt"/>
                <a:ea typeface="+mj-ea"/>
                <a:cs typeface="+mj-cs"/>
              </a:rPr>
              <a:t>Dhruv Mehra</a:t>
            </a:r>
          </a:p>
          <a:p>
            <a:endParaRPr lang="en-US" dirty="0"/>
          </a:p>
        </p:txBody>
      </p:sp>
    </p:spTree>
    <p:extLst>
      <p:ext uri="{BB962C8B-B14F-4D97-AF65-F5344CB8AC3E}">
        <p14:creationId xmlns:p14="http://schemas.microsoft.com/office/powerpoint/2010/main" val="2334183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ítulo 1">
            <a:extLst>
              <a:ext uri="{FF2B5EF4-FFF2-40B4-BE49-F238E27FC236}">
                <a16:creationId xmlns:a16="http://schemas.microsoft.com/office/drawing/2014/main" id="{AA54F502-0625-76A7-9686-75C877917491}"/>
              </a:ext>
            </a:extLst>
          </p:cNvPr>
          <p:cNvSpPr>
            <a:spLocks noGrp="1"/>
          </p:cNvSpPr>
          <p:nvPr>
            <p:ph type="title"/>
          </p:nvPr>
        </p:nvSpPr>
        <p:spPr>
          <a:xfrm>
            <a:off x="1519562" y="-18982"/>
            <a:ext cx="9149827" cy="1325563"/>
          </a:xfrm>
        </p:spPr>
        <p:txBody>
          <a:bodyPr/>
          <a:lstStyle/>
          <a:p>
            <a:r>
              <a:rPr lang="en-US" dirty="0"/>
              <a:t>Augmentation Block - Example output</a:t>
            </a:r>
          </a:p>
        </p:txBody>
      </p:sp>
      <p:pic>
        <p:nvPicPr>
          <p:cNvPr id="2" name="Imagem 1">
            <a:extLst>
              <a:ext uri="{FF2B5EF4-FFF2-40B4-BE49-F238E27FC236}">
                <a16:creationId xmlns:a16="http://schemas.microsoft.com/office/drawing/2014/main" id="{1D832A1E-8BA9-100E-0E21-E99F636B8C96}"/>
              </a:ext>
            </a:extLst>
          </p:cNvPr>
          <p:cNvPicPr>
            <a:picLocks noChangeAspect="1"/>
          </p:cNvPicPr>
          <p:nvPr/>
        </p:nvPicPr>
        <p:blipFill>
          <a:blip r:embed="rId2"/>
          <a:stretch>
            <a:fillRect/>
          </a:stretch>
        </p:blipFill>
        <p:spPr>
          <a:xfrm>
            <a:off x="682985" y="1325562"/>
            <a:ext cx="4941067" cy="4833453"/>
          </a:xfrm>
          <a:prstGeom prst="rect">
            <a:avLst/>
          </a:prstGeom>
        </p:spPr>
      </p:pic>
      <p:pic>
        <p:nvPicPr>
          <p:cNvPr id="3" name="Imagem 2">
            <a:extLst>
              <a:ext uri="{FF2B5EF4-FFF2-40B4-BE49-F238E27FC236}">
                <a16:creationId xmlns:a16="http://schemas.microsoft.com/office/drawing/2014/main" id="{1A55E7E3-585A-370F-67C7-7D77DE9FA70A}"/>
              </a:ext>
            </a:extLst>
          </p:cNvPr>
          <p:cNvPicPr>
            <a:picLocks noChangeAspect="1"/>
          </p:cNvPicPr>
          <p:nvPr/>
        </p:nvPicPr>
        <p:blipFill>
          <a:blip r:embed="rId3"/>
          <a:stretch>
            <a:fillRect/>
          </a:stretch>
        </p:blipFill>
        <p:spPr>
          <a:xfrm>
            <a:off x="5945616" y="2102488"/>
            <a:ext cx="5777802" cy="3637315"/>
          </a:xfrm>
          <a:prstGeom prst="rect">
            <a:avLst/>
          </a:prstGeom>
        </p:spPr>
      </p:pic>
    </p:spTree>
    <p:extLst>
      <p:ext uri="{BB962C8B-B14F-4D97-AF65-F5344CB8AC3E}">
        <p14:creationId xmlns:p14="http://schemas.microsoft.com/office/powerpoint/2010/main" val="4230364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1"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ítulo 1">
            <a:extLst>
              <a:ext uri="{FF2B5EF4-FFF2-40B4-BE49-F238E27FC236}">
                <a16:creationId xmlns:a16="http://schemas.microsoft.com/office/drawing/2014/main" id="{A31EECD2-40C5-A791-C2D9-756E11A96E68}"/>
              </a:ext>
            </a:extLst>
          </p:cNvPr>
          <p:cNvSpPr txBox="1">
            <a:spLocks/>
          </p:cNvSpPr>
          <p:nvPr/>
        </p:nvSpPr>
        <p:spPr>
          <a:xfrm>
            <a:off x="526073" y="466578"/>
            <a:ext cx="11139854" cy="930447"/>
          </a:xfrm>
          <a:prstGeom prst="rect">
            <a:avLst/>
          </a:prstGeom>
        </p:spPr>
        <p:txBody>
          <a:bodyPr spcFirstLastPara="1" vert="horz" lIns="91440" tIns="45720" rIns="91440" bIns="45720" rtlCol="0" anchor="b"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spcBef>
                <a:spcPct val="0"/>
              </a:spcBef>
              <a:spcAft>
                <a:spcPts val="600"/>
              </a:spcAft>
            </a:pPr>
            <a:r>
              <a:rPr lang="en-US" sz="5400" kern="1200">
                <a:solidFill>
                  <a:srgbClr val="FFFFFF"/>
                </a:solidFill>
                <a:latin typeface="+mj-lt"/>
                <a:ea typeface="+mj-ea"/>
                <a:cs typeface="+mj-cs"/>
              </a:rPr>
              <a:t>Overview of pipeline</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4" descr="Diagrama&#10;&#10;Descrição gerada automaticamente">
            <a:extLst>
              <a:ext uri="{FF2B5EF4-FFF2-40B4-BE49-F238E27FC236}">
                <a16:creationId xmlns:a16="http://schemas.microsoft.com/office/drawing/2014/main" id="{BAB40FCB-2ADA-5F8F-69EC-B41F249D4A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3569" y="2509911"/>
            <a:ext cx="10589763" cy="3997637"/>
          </a:xfrm>
          <a:prstGeom prst="rect">
            <a:avLst/>
          </a:prstGeom>
          <a:noFill/>
          <a:extLst>
            <a:ext uri="{909E8E84-426E-40DD-AFC4-6F175D3DCCD1}">
              <a14:hiddenFill xmlns:a14="http://schemas.microsoft.com/office/drawing/2010/main">
                <a:solidFill>
                  <a:srgbClr val="FFFFFF"/>
                </a:solidFill>
              </a14:hiddenFill>
            </a:ext>
          </a:extLst>
        </p:spPr>
      </p:pic>
      <p:sp>
        <p:nvSpPr>
          <p:cNvPr id="5" name="Retângulo 4">
            <a:extLst>
              <a:ext uri="{FF2B5EF4-FFF2-40B4-BE49-F238E27FC236}">
                <a16:creationId xmlns:a16="http://schemas.microsoft.com/office/drawing/2014/main" id="{12E11B07-5088-BF5F-B523-641C9531CCE0}"/>
              </a:ext>
            </a:extLst>
          </p:cNvPr>
          <p:cNvSpPr/>
          <p:nvPr/>
        </p:nvSpPr>
        <p:spPr>
          <a:xfrm>
            <a:off x="6069105" y="3885117"/>
            <a:ext cx="1115382" cy="75130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48948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230251" y="116733"/>
            <a:ext cx="11360800" cy="763600"/>
          </a:xfrm>
          <a:prstGeom prst="rect">
            <a:avLst/>
          </a:prstGeom>
        </p:spPr>
        <p:txBody>
          <a:bodyPr spcFirstLastPara="1" vert="horz" wrap="square" lIns="121900" tIns="121900" rIns="121900" bIns="121900" rtlCol="0" anchor="t" anchorCtr="0">
            <a:normAutofit/>
          </a:bodyPr>
          <a:lstStyle/>
          <a:p>
            <a:pPr>
              <a:buSzPts val="990"/>
            </a:pPr>
            <a:r>
              <a:rPr lang="en" sz="2427"/>
              <a:t>Unet</a:t>
            </a:r>
            <a:endParaRPr sz="2427"/>
          </a:p>
        </p:txBody>
      </p:sp>
      <p:sp>
        <p:nvSpPr>
          <p:cNvPr id="138" name="Google Shape;138;p22"/>
          <p:cNvSpPr txBox="1">
            <a:spLocks noGrp="1"/>
          </p:cNvSpPr>
          <p:nvPr>
            <p:ph type="body" idx="1"/>
          </p:nvPr>
        </p:nvSpPr>
        <p:spPr>
          <a:xfrm>
            <a:off x="349400" y="880333"/>
            <a:ext cx="11360800" cy="1383600"/>
          </a:xfrm>
          <a:prstGeom prst="rect">
            <a:avLst/>
          </a:prstGeom>
        </p:spPr>
        <p:txBody>
          <a:bodyPr spcFirstLastPara="1" vert="horz" wrap="square" lIns="121900" tIns="121900" rIns="121900" bIns="121900" rtlCol="0" anchor="t" anchorCtr="0">
            <a:noAutofit/>
          </a:bodyPr>
          <a:lstStyle/>
          <a:p>
            <a:pPr marL="0" indent="0" algn="just">
              <a:buNone/>
            </a:pPr>
            <a:r>
              <a:rPr lang="en" sz="1600">
                <a:solidFill>
                  <a:schemeClr val="dk1"/>
                </a:solidFill>
              </a:rPr>
              <a:t>UNet bases its architecture upon a combination of CNNs with autoencoder (AE) architecture. AEs are neural networks that aim to find a latent space that represents the data in a smaller space as in left fig below. UNet uses the autoencoder architecture for its encoder and decoder parts. A defining feature of UNet is the U shape connection between this encoder-decoder as seen in right fig below.</a:t>
            </a:r>
            <a:endParaRPr sz="1600">
              <a:solidFill>
                <a:schemeClr val="dk1"/>
              </a:solidFill>
            </a:endParaRPr>
          </a:p>
          <a:p>
            <a:pPr marL="0" indent="0" algn="just">
              <a:buNone/>
            </a:pPr>
            <a:r>
              <a:rPr lang="en" sz="1600">
                <a:solidFill>
                  <a:schemeClr val="dk1"/>
                </a:solidFill>
              </a:rPr>
              <a:t> </a:t>
            </a:r>
            <a:endParaRPr sz="1600">
              <a:solidFill>
                <a:schemeClr val="dk1"/>
              </a:solidFill>
            </a:endParaRPr>
          </a:p>
          <a:p>
            <a:pPr marL="0" indent="0">
              <a:spcAft>
                <a:spcPts val="1600"/>
              </a:spcAft>
              <a:buNone/>
            </a:pPr>
            <a:endParaRPr sz="1600"/>
          </a:p>
        </p:txBody>
      </p:sp>
      <p:pic>
        <p:nvPicPr>
          <p:cNvPr id="139" name="Google Shape;139;p22"/>
          <p:cNvPicPr preferRelativeResize="0"/>
          <p:nvPr/>
        </p:nvPicPr>
        <p:blipFill>
          <a:blip r:embed="rId3">
            <a:alphaModFix/>
          </a:blip>
          <a:stretch>
            <a:fillRect/>
          </a:stretch>
        </p:blipFill>
        <p:spPr>
          <a:xfrm>
            <a:off x="1323965" y="2536867"/>
            <a:ext cx="4028067" cy="2274100"/>
          </a:xfrm>
          <a:prstGeom prst="rect">
            <a:avLst/>
          </a:prstGeom>
          <a:noFill/>
          <a:ln>
            <a:noFill/>
          </a:ln>
        </p:spPr>
      </p:pic>
      <p:pic>
        <p:nvPicPr>
          <p:cNvPr id="140" name="Google Shape;140;p22"/>
          <p:cNvPicPr preferRelativeResize="0"/>
          <p:nvPr/>
        </p:nvPicPr>
        <p:blipFill>
          <a:blip r:embed="rId4">
            <a:alphaModFix/>
          </a:blip>
          <a:stretch>
            <a:fillRect/>
          </a:stretch>
        </p:blipFill>
        <p:spPr>
          <a:xfrm>
            <a:off x="6447601" y="2536867"/>
            <a:ext cx="3742785" cy="2274100"/>
          </a:xfrm>
          <a:prstGeom prst="rect">
            <a:avLst/>
          </a:prstGeom>
          <a:noFill/>
          <a:ln>
            <a:noFill/>
          </a:ln>
        </p:spPr>
      </p:pic>
      <p:sp>
        <p:nvSpPr>
          <p:cNvPr id="141" name="Google Shape;141;p22"/>
          <p:cNvSpPr txBox="1"/>
          <p:nvPr/>
        </p:nvSpPr>
        <p:spPr>
          <a:xfrm>
            <a:off x="305600" y="5083900"/>
            <a:ext cx="11580800" cy="1681600"/>
          </a:xfrm>
          <a:prstGeom prst="rect">
            <a:avLst/>
          </a:prstGeom>
          <a:noFill/>
          <a:ln>
            <a:noFill/>
          </a:ln>
        </p:spPr>
        <p:txBody>
          <a:bodyPr spcFirstLastPara="1" wrap="square" lIns="121900" tIns="121900" rIns="121900" bIns="121900" anchor="t" anchorCtr="0">
            <a:noAutofit/>
          </a:bodyPr>
          <a:lstStyle/>
          <a:p>
            <a:pPr algn="just">
              <a:lnSpc>
                <a:spcPct val="115000"/>
              </a:lnSpc>
            </a:pPr>
            <a:r>
              <a:rPr lang="en" sz="1600">
                <a:solidFill>
                  <a:schemeClr val="dk1"/>
                </a:solidFill>
              </a:rPr>
              <a:t>The UNet architecture we are using contains 4 encoder layers and 4 decoder layers with respective skip connections, each encoder layer is made up of 2 convolution, batchnorm and ReLu layers followed by a maxpool layer and decoder layers are constructed using a convolution transpose layer followed by a series of 2 convolution, batchnorm and ReLu layers.</a:t>
            </a:r>
            <a:r>
              <a:rPr lang="en" sz="1600"/>
              <a:t>We have chosen this type of network because of restricted resources and time constraints, this network can be swapped for a more complex network like a deeplab v3, for better accuracies, but would cost more computing resources and time. </a:t>
            </a:r>
            <a:endParaRPr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415600" y="593367"/>
            <a:ext cx="11360800" cy="763600"/>
          </a:xfrm>
          <a:prstGeom prst="rect">
            <a:avLst/>
          </a:prstGeom>
        </p:spPr>
        <p:txBody>
          <a:bodyPr spcFirstLastPara="1" vert="horz" wrap="square" lIns="121900" tIns="121900" rIns="121900" bIns="121900" rtlCol="0" anchor="t" anchorCtr="0">
            <a:normAutofit fontScale="90000"/>
          </a:bodyPr>
          <a:lstStyle/>
          <a:p>
            <a:r>
              <a:rPr lang="en"/>
              <a:t>Feedforward</a:t>
            </a:r>
            <a:endParaRPr/>
          </a:p>
        </p:txBody>
      </p:sp>
      <p:sp>
        <p:nvSpPr>
          <p:cNvPr id="147" name="Google Shape;147;p23"/>
          <p:cNvSpPr txBox="1"/>
          <p:nvPr/>
        </p:nvSpPr>
        <p:spPr>
          <a:xfrm>
            <a:off x="503100" y="4342533"/>
            <a:ext cx="11360800" cy="2012400"/>
          </a:xfrm>
          <a:prstGeom prst="rect">
            <a:avLst/>
          </a:prstGeom>
          <a:noFill/>
          <a:ln>
            <a:noFill/>
          </a:ln>
        </p:spPr>
        <p:txBody>
          <a:bodyPr spcFirstLastPara="1" wrap="square" lIns="121900" tIns="121900" rIns="121900" bIns="121900" anchor="t" anchorCtr="0">
            <a:noAutofit/>
          </a:bodyPr>
          <a:lstStyle/>
          <a:p>
            <a:pPr algn="just"/>
            <a:r>
              <a:rPr lang="en" sz="1600"/>
              <a:t>The feedforward network consists of the aug block and the Unet, later it is evaluated on real data. The input images (synthetic data) are loaded using custom data loaders, which have been created to match the labels and color codings of the real world data (cityscapes) and synthetic data </a:t>
            </a:r>
            <a:r>
              <a:rPr lang="en" sz="1600">
                <a:solidFill>
                  <a:schemeClr val="dk1"/>
                </a:solidFill>
              </a:rPr>
              <a:t>(GTA 5). The input synthetic data is then loaded into </a:t>
            </a:r>
            <a:r>
              <a:rPr lang="en" sz="1600"/>
              <a:t>the augmentation block with some initial parameters (not tuned). The augmentation block performs various augmentations based on the parameters set and gives out a new augmented data loader. The augmented data loader is passed into the UNet for training and the model is saved. With the trained weights, the model predicts the output with the real world (GTA 5) data and an accuracy measure is used to compare the predictions and labels.</a:t>
            </a:r>
            <a:endParaRPr sz="1600"/>
          </a:p>
        </p:txBody>
      </p:sp>
      <p:pic>
        <p:nvPicPr>
          <p:cNvPr id="148" name="Google Shape;148;p23"/>
          <p:cNvPicPr preferRelativeResize="0"/>
          <p:nvPr/>
        </p:nvPicPr>
        <p:blipFill>
          <a:blip r:embed="rId3">
            <a:alphaModFix/>
          </a:blip>
          <a:stretch>
            <a:fillRect/>
          </a:stretch>
        </p:blipFill>
        <p:spPr>
          <a:xfrm>
            <a:off x="1757518" y="1480733"/>
            <a:ext cx="8851957" cy="25791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1"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ítulo 1">
            <a:extLst>
              <a:ext uri="{FF2B5EF4-FFF2-40B4-BE49-F238E27FC236}">
                <a16:creationId xmlns:a16="http://schemas.microsoft.com/office/drawing/2014/main" id="{A31EECD2-40C5-A791-C2D9-756E11A96E68}"/>
              </a:ext>
            </a:extLst>
          </p:cNvPr>
          <p:cNvSpPr txBox="1">
            <a:spLocks/>
          </p:cNvSpPr>
          <p:nvPr/>
        </p:nvSpPr>
        <p:spPr>
          <a:xfrm>
            <a:off x="526073" y="466578"/>
            <a:ext cx="11139854" cy="930447"/>
          </a:xfrm>
          <a:prstGeom prst="rect">
            <a:avLst/>
          </a:prstGeom>
        </p:spPr>
        <p:txBody>
          <a:bodyPr spcFirstLastPara="1" vert="horz" lIns="91440" tIns="45720" rIns="91440" bIns="45720" rtlCol="0" anchor="b"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spcBef>
                <a:spcPct val="0"/>
              </a:spcBef>
              <a:spcAft>
                <a:spcPts val="600"/>
              </a:spcAft>
            </a:pPr>
            <a:r>
              <a:rPr lang="en-US" sz="5400" kern="1200">
                <a:solidFill>
                  <a:srgbClr val="FFFFFF"/>
                </a:solidFill>
                <a:latin typeface="+mj-lt"/>
                <a:ea typeface="+mj-ea"/>
                <a:cs typeface="+mj-cs"/>
              </a:rPr>
              <a:t>Overview of pipeline</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4" descr="Diagrama&#10;&#10;Descrição gerada automaticamente">
            <a:extLst>
              <a:ext uri="{FF2B5EF4-FFF2-40B4-BE49-F238E27FC236}">
                <a16:creationId xmlns:a16="http://schemas.microsoft.com/office/drawing/2014/main" id="{BAB40FCB-2ADA-5F8F-69EC-B41F249D4A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3569" y="2509911"/>
            <a:ext cx="10589763" cy="399763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9738875A-036B-DBAC-4560-8A644FF51D82}"/>
              </a:ext>
            </a:extLst>
          </p:cNvPr>
          <p:cNvSpPr/>
          <p:nvPr/>
        </p:nvSpPr>
        <p:spPr>
          <a:xfrm>
            <a:off x="2622177" y="5409369"/>
            <a:ext cx="6750424" cy="10529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28918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18908BC-225C-99C2-366A-DC9BA9166EFD}"/>
              </a:ext>
            </a:extLst>
          </p:cNvPr>
          <p:cNvSpPr>
            <a:spLocks noGrp="1"/>
          </p:cNvSpPr>
          <p:nvPr>
            <p:ph type="title"/>
          </p:nvPr>
        </p:nvSpPr>
        <p:spPr>
          <a:xfrm>
            <a:off x="836676" y="144542"/>
            <a:ext cx="10515600" cy="1325563"/>
          </a:xfrm>
        </p:spPr>
        <p:txBody>
          <a:bodyPr>
            <a:normAutofit/>
          </a:bodyPr>
          <a:lstStyle/>
          <a:p>
            <a:r>
              <a:rPr lang="en-US" dirty="0"/>
              <a:t>SMAC3</a:t>
            </a:r>
          </a:p>
        </p:txBody>
      </p:sp>
      <p:pic>
        <p:nvPicPr>
          <p:cNvPr id="4" name="Imagem 3">
            <a:extLst>
              <a:ext uri="{FF2B5EF4-FFF2-40B4-BE49-F238E27FC236}">
                <a16:creationId xmlns:a16="http://schemas.microsoft.com/office/drawing/2014/main" id="{BF68C2A8-F9D2-E16D-7BA7-C801DAEC5E85}"/>
              </a:ext>
            </a:extLst>
          </p:cNvPr>
          <p:cNvPicPr>
            <a:picLocks noChangeAspect="1"/>
          </p:cNvPicPr>
          <p:nvPr/>
        </p:nvPicPr>
        <p:blipFill>
          <a:blip r:embed="rId2"/>
          <a:stretch>
            <a:fillRect/>
          </a:stretch>
        </p:blipFill>
        <p:spPr>
          <a:xfrm>
            <a:off x="4266086" y="3393140"/>
            <a:ext cx="5946703" cy="683869"/>
          </a:xfrm>
          <a:prstGeom prst="rect">
            <a:avLst/>
          </a:prstGeom>
        </p:spPr>
      </p:pic>
      <p:sp>
        <p:nvSpPr>
          <p:cNvPr id="3" name="Espaço Reservado para Conteúdo 2">
            <a:extLst>
              <a:ext uri="{FF2B5EF4-FFF2-40B4-BE49-F238E27FC236}">
                <a16:creationId xmlns:a16="http://schemas.microsoft.com/office/drawing/2014/main" id="{204CD550-7FFC-4BDF-C7B7-4685C937FED4}"/>
              </a:ext>
            </a:extLst>
          </p:cNvPr>
          <p:cNvSpPr>
            <a:spLocks noGrp="1"/>
          </p:cNvSpPr>
          <p:nvPr>
            <p:ph idx="1"/>
          </p:nvPr>
        </p:nvSpPr>
        <p:spPr>
          <a:xfrm>
            <a:off x="578358" y="1188719"/>
            <a:ext cx="11292078" cy="5241577"/>
          </a:xfrm>
        </p:spPr>
        <p:txBody>
          <a:bodyPr>
            <a:noAutofit/>
          </a:bodyPr>
          <a:lstStyle/>
          <a:p>
            <a:r>
              <a:rPr lang="en-US" sz="2000" dirty="0"/>
              <a:t>Bayesian Optimization: Two functions are used</a:t>
            </a:r>
          </a:p>
          <a:p>
            <a:pPr marL="0" indent="0">
              <a:buNone/>
            </a:pPr>
            <a:r>
              <a:rPr lang="en-US" sz="2000" dirty="0"/>
              <a:t>1. Surrogate function: estimates how well the model can perform if trained with a certain set of hyperparameters.</a:t>
            </a:r>
          </a:p>
          <a:p>
            <a:pPr marL="0" indent="0">
              <a:buNone/>
            </a:pPr>
            <a:r>
              <a:rPr lang="en-US" sz="2000" dirty="0"/>
              <a:t>2. Selection function: ensures that the set of hyperparameters will improve the model.</a:t>
            </a:r>
          </a:p>
          <a:p>
            <a:pPr marL="0" indent="0">
              <a:buNone/>
            </a:pPr>
            <a:endParaRPr lang="en-US" sz="2000" dirty="0"/>
          </a:p>
          <a:p>
            <a:pPr marL="0" indent="0">
              <a:buNone/>
            </a:pPr>
            <a:endParaRPr lang="en-US" sz="2000" dirty="0"/>
          </a:p>
          <a:p>
            <a:r>
              <a:rPr lang="en-US" sz="2000" dirty="0"/>
              <a:t> SMAC3’s Bayesian optimization:</a:t>
            </a:r>
          </a:p>
          <a:p>
            <a:pPr marL="0" indent="0">
              <a:buNone/>
            </a:pPr>
            <a:r>
              <a:rPr lang="en-US" sz="2000" dirty="0"/>
              <a:t>1. Sample a set of hyperparameters via </a:t>
            </a:r>
            <a:r>
              <a:rPr lang="en-US" sz="2000" dirty="0" err="1"/>
              <a:t>Sobol</a:t>
            </a:r>
            <a:r>
              <a:rPr lang="en-US" sz="2000" dirty="0"/>
              <a:t> Sequence</a:t>
            </a:r>
          </a:p>
          <a:p>
            <a:pPr marL="0" indent="0">
              <a:buNone/>
            </a:pPr>
            <a:r>
              <a:rPr lang="en-US" sz="2000" dirty="0"/>
              <a:t>2. Train a model with them and train a Random Forest surrogate function </a:t>
            </a:r>
          </a:p>
          <a:p>
            <a:pPr marL="0" indent="0">
              <a:buNone/>
            </a:pPr>
            <a:r>
              <a:rPr lang="en-US" sz="2000" dirty="0"/>
              <a:t>3. Select new hyperparameters based on surrogate and selection (</a:t>
            </a:r>
            <a:r>
              <a:rPr lang="en-US" sz="2000" dirty="0" err="1"/>
              <a:t>logEI</a:t>
            </a:r>
            <a:r>
              <a:rPr lang="en-US" sz="2000" dirty="0"/>
              <a:t>) functions </a:t>
            </a:r>
          </a:p>
          <a:p>
            <a:pPr marL="0" indent="0">
              <a:buNone/>
            </a:pPr>
            <a:r>
              <a:rPr lang="en-US" sz="2000" dirty="0"/>
              <a:t>4. Repeat </a:t>
            </a:r>
          </a:p>
        </p:txBody>
      </p:sp>
    </p:spTree>
    <p:extLst>
      <p:ext uri="{BB962C8B-B14F-4D97-AF65-F5344CB8AC3E}">
        <p14:creationId xmlns:p14="http://schemas.microsoft.com/office/powerpoint/2010/main" val="737580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18908BC-225C-99C2-366A-DC9BA9166EFD}"/>
              </a:ext>
            </a:extLst>
          </p:cNvPr>
          <p:cNvSpPr>
            <a:spLocks noGrp="1"/>
          </p:cNvSpPr>
          <p:nvPr>
            <p:ph type="title"/>
          </p:nvPr>
        </p:nvSpPr>
        <p:spPr>
          <a:xfrm>
            <a:off x="836676" y="144542"/>
            <a:ext cx="10515600" cy="1325563"/>
          </a:xfrm>
        </p:spPr>
        <p:txBody>
          <a:bodyPr>
            <a:normAutofit/>
          </a:bodyPr>
          <a:lstStyle/>
          <a:p>
            <a:r>
              <a:rPr lang="en-US" dirty="0"/>
              <a:t>SMAC3</a:t>
            </a:r>
          </a:p>
        </p:txBody>
      </p:sp>
      <p:sp>
        <p:nvSpPr>
          <p:cNvPr id="3" name="Espaço Reservado para Conteúdo 2">
            <a:extLst>
              <a:ext uri="{FF2B5EF4-FFF2-40B4-BE49-F238E27FC236}">
                <a16:creationId xmlns:a16="http://schemas.microsoft.com/office/drawing/2014/main" id="{204CD550-7FFC-4BDF-C7B7-4685C937FED4}"/>
              </a:ext>
            </a:extLst>
          </p:cNvPr>
          <p:cNvSpPr>
            <a:spLocks noGrp="1"/>
          </p:cNvSpPr>
          <p:nvPr>
            <p:ph idx="1"/>
          </p:nvPr>
        </p:nvSpPr>
        <p:spPr>
          <a:xfrm>
            <a:off x="578358" y="1188719"/>
            <a:ext cx="11292078" cy="5241577"/>
          </a:xfrm>
        </p:spPr>
        <p:txBody>
          <a:bodyPr>
            <a:noAutofit/>
          </a:bodyPr>
          <a:lstStyle/>
          <a:p>
            <a:pPr marL="0" indent="0">
              <a:buNone/>
            </a:pPr>
            <a:r>
              <a:rPr lang="pt-BR" sz="1800" dirty="0"/>
              <a:t>Setup/</a:t>
            </a:r>
            <a:r>
              <a:rPr lang="pt-BR" sz="1800" dirty="0" err="1"/>
              <a:t>Integration</a:t>
            </a:r>
            <a:r>
              <a:rPr lang="pt-BR" sz="1800" dirty="0"/>
              <a:t>:</a:t>
            </a:r>
          </a:p>
          <a:p>
            <a:pPr marL="0" indent="0">
              <a:buNone/>
            </a:pPr>
            <a:r>
              <a:rPr lang="pt-BR" sz="1800" dirty="0" err="1"/>
              <a:t>configspace</a:t>
            </a:r>
            <a:r>
              <a:rPr lang="pt-BR" sz="1800" dirty="0"/>
              <a:t> = </a:t>
            </a:r>
            <a:r>
              <a:rPr lang="pt-BR" sz="1800" dirty="0" err="1"/>
              <a:t>ConfigurationSpace</a:t>
            </a:r>
            <a:r>
              <a:rPr lang="pt-BR" sz="1800" dirty="0"/>
              <a:t>({"aug1": (0.0, 0.2),</a:t>
            </a:r>
          </a:p>
          <a:p>
            <a:pPr marL="0" indent="0">
              <a:buNone/>
            </a:pPr>
            <a:r>
              <a:rPr lang="pt-BR" sz="1800" dirty="0"/>
              <a:t>                                  "aug2": (0.0, 0.2),</a:t>
            </a:r>
          </a:p>
          <a:p>
            <a:pPr marL="0" indent="0">
              <a:buNone/>
            </a:pPr>
            <a:r>
              <a:rPr lang="pt-BR" sz="1800" dirty="0"/>
              <a:t>                                  "aug3": (0.0, 0.2),</a:t>
            </a:r>
          </a:p>
          <a:p>
            <a:pPr marL="0" indent="0">
              <a:buNone/>
            </a:pPr>
            <a:r>
              <a:rPr lang="pt-BR" sz="1800" dirty="0"/>
              <a:t>                                  "aug4": (0.0, 0.2),</a:t>
            </a:r>
          </a:p>
          <a:p>
            <a:pPr marL="0" indent="0">
              <a:buNone/>
            </a:pPr>
            <a:r>
              <a:rPr lang="pt-BR" sz="1800" dirty="0"/>
              <a:t>                                  "aug5": (0.0, 0.2),</a:t>
            </a:r>
          </a:p>
          <a:p>
            <a:pPr marL="0" indent="0">
              <a:buNone/>
            </a:pPr>
            <a:r>
              <a:rPr lang="pt-BR" sz="1800" dirty="0"/>
              <a:t>                                  "param1": (0.01, 0.99),</a:t>
            </a:r>
          </a:p>
          <a:p>
            <a:pPr marL="0" indent="0">
              <a:buNone/>
            </a:pPr>
            <a:r>
              <a:rPr lang="pt-BR" sz="1800" dirty="0"/>
              <a:t>                                  "param2": (0.01, 0.99),</a:t>
            </a:r>
          </a:p>
          <a:p>
            <a:pPr marL="0" indent="0">
              <a:buNone/>
            </a:pPr>
            <a:r>
              <a:rPr lang="pt-BR" sz="1800" dirty="0"/>
              <a:t>                                  "param3": (0.01, 0.99)})</a:t>
            </a:r>
            <a:endParaRPr lang="en-US" sz="1800" dirty="0"/>
          </a:p>
          <a:p>
            <a:pPr marL="0" indent="0">
              <a:buNone/>
            </a:pPr>
            <a:r>
              <a:rPr lang="en-US" sz="1800" dirty="0"/>
              <a:t>scenario = Scenario({</a:t>
            </a:r>
          </a:p>
          <a:p>
            <a:pPr marL="0" indent="0">
              <a:buNone/>
            </a:pPr>
            <a:r>
              <a:rPr lang="en-US" sz="1800" dirty="0"/>
              <a:t>    "</a:t>
            </a:r>
            <a:r>
              <a:rPr lang="en-US" sz="1800" dirty="0" err="1"/>
              <a:t>run_obj</a:t>
            </a:r>
            <a:r>
              <a:rPr lang="en-US" sz="1800" dirty="0"/>
              <a:t>": "quality",  # Optimize quality (alternatively runtime)</a:t>
            </a:r>
          </a:p>
          <a:p>
            <a:pPr marL="0" indent="0">
              <a:buNone/>
            </a:pPr>
            <a:r>
              <a:rPr lang="en-US" sz="1800" dirty="0"/>
              <a:t>    "</a:t>
            </a:r>
            <a:r>
              <a:rPr lang="en-US" sz="1800" dirty="0" err="1"/>
              <a:t>runcount</a:t>
            </a:r>
            <a:r>
              <a:rPr lang="en-US" sz="1800" dirty="0"/>
              <a:t>-limit": </a:t>
            </a:r>
            <a:r>
              <a:rPr lang="en-US" sz="1800" dirty="0" err="1"/>
              <a:t>feedback_runs</a:t>
            </a:r>
            <a:r>
              <a:rPr lang="en-US" sz="1800" dirty="0"/>
              <a:t>,  # Max number of function evaluations (the more the better)</a:t>
            </a:r>
          </a:p>
          <a:p>
            <a:pPr marL="0" indent="0">
              <a:buNone/>
            </a:pPr>
            <a:r>
              <a:rPr lang="en-US" sz="1800" dirty="0"/>
              <a:t>    "cs": </a:t>
            </a:r>
            <a:r>
              <a:rPr lang="en-US" sz="1800" dirty="0" err="1"/>
              <a:t>configspace</a:t>
            </a:r>
            <a:r>
              <a:rPr lang="en-US" sz="1800" dirty="0"/>
              <a:t>})</a:t>
            </a:r>
          </a:p>
          <a:p>
            <a:pPr marL="0" indent="0">
              <a:buNone/>
            </a:pPr>
            <a:r>
              <a:rPr lang="en-US" sz="1800" dirty="0"/>
              <a:t>Optimizer = </a:t>
            </a:r>
            <a:r>
              <a:rPr lang="it-IT" sz="1800" dirty="0"/>
              <a:t>SMAC4HPO(scenario  = scenario,tae_runner = train)</a:t>
            </a:r>
            <a:endParaRPr lang="en-US" sz="1800" dirty="0"/>
          </a:p>
        </p:txBody>
      </p:sp>
    </p:spTree>
    <p:extLst>
      <p:ext uri="{BB962C8B-B14F-4D97-AF65-F5344CB8AC3E}">
        <p14:creationId xmlns:p14="http://schemas.microsoft.com/office/powerpoint/2010/main" val="3493644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4"/>
        <p:cNvGrpSpPr/>
        <p:nvPr/>
      </p:nvGrpSpPr>
      <p:grpSpPr>
        <a:xfrm>
          <a:off x="0" y="0"/>
          <a:ext cx="0" cy="0"/>
          <a:chOff x="0" y="0"/>
          <a:chExt cx="0" cy="0"/>
        </a:xfrm>
      </p:grpSpPr>
      <p:sp>
        <p:nvSpPr>
          <p:cNvPr id="171" name="Rectangle 170">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6"/>
          <p:cNvSpPr txBox="1">
            <a:spLocks noGrp="1"/>
          </p:cNvSpPr>
          <p:nvPr>
            <p:ph type="title"/>
          </p:nvPr>
        </p:nvSpPr>
        <p:spPr>
          <a:xfrm>
            <a:off x="526073" y="1257295"/>
            <a:ext cx="11139854" cy="930447"/>
          </a:xfrm>
          <a:prstGeom prst="rect">
            <a:avLst/>
          </a:prstGeom>
        </p:spPr>
        <p:txBody>
          <a:bodyPr spcFirstLastPara="1" vert="horz" lIns="91440" tIns="45720" rIns="91440" bIns="45720" rtlCol="0" anchor="b" anchorCtr="0">
            <a:normAutofit fontScale="90000"/>
          </a:bodyPr>
          <a:lstStyle/>
          <a:p>
            <a:pPr algn="ctr">
              <a:spcBef>
                <a:spcPct val="0"/>
              </a:spcBef>
            </a:pPr>
            <a:r>
              <a:rPr lang="en-US" sz="5400" kern="1200" dirty="0">
                <a:solidFill>
                  <a:srgbClr val="FFFFFF"/>
                </a:solidFill>
                <a:latin typeface="+mj-lt"/>
                <a:ea typeface="+mj-ea"/>
                <a:cs typeface="+mj-cs"/>
              </a:rPr>
              <a:t>Results  </a:t>
            </a:r>
            <a:br>
              <a:rPr lang="en-US" sz="5400" kern="1200" dirty="0">
                <a:solidFill>
                  <a:srgbClr val="FFFFFF"/>
                </a:solidFill>
                <a:latin typeface="+mj-lt"/>
                <a:ea typeface="+mj-ea"/>
                <a:cs typeface="+mj-cs"/>
              </a:rPr>
            </a:br>
            <a:r>
              <a:rPr lang="en-US" sz="5400" kern="1200" dirty="0">
                <a:solidFill>
                  <a:srgbClr val="FFFFFF"/>
                </a:solidFill>
                <a:latin typeface="+mj-lt"/>
                <a:ea typeface="+mj-ea"/>
                <a:cs typeface="+mj-cs"/>
              </a:rPr>
              <a:t>Convergence</a:t>
            </a:r>
          </a:p>
        </p:txBody>
      </p:sp>
      <p:cxnSp>
        <p:nvCxnSpPr>
          <p:cNvPr id="173" name="Straight Connector 172">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6" name="Google Shape;166;p26"/>
          <p:cNvPicPr preferRelativeResize="0"/>
          <p:nvPr/>
        </p:nvPicPr>
        <p:blipFill>
          <a:blip r:embed="rId3"/>
          <a:stretch>
            <a:fillRect/>
          </a:stretch>
        </p:blipFill>
        <p:spPr>
          <a:xfrm>
            <a:off x="3100739" y="2509911"/>
            <a:ext cx="5935422" cy="3997637"/>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71;p27">
            <a:extLst>
              <a:ext uri="{FF2B5EF4-FFF2-40B4-BE49-F238E27FC236}">
                <a16:creationId xmlns:a16="http://schemas.microsoft.com/office/drawing/2014/main" id="{646A239F-2C76-45D0-C23F-FD241670F988}"/>
              </a:ext>
            </a:extLst>
          </p:cNvPr>
          <p:cNvSpPr txBox="1">
            <a:spLocks noGrp="1"/>
          </p:cNvSpPr>
          <p:nvPr>
            <p:ph type="title"/>
          </p:nvPr>
        </p:nvSpPr>
        <p:spPr>
          <a:xfrm>
            <a:off x="469389" y="440967"/>
            <a:ext cx="11360800" cy="763600"/>
          </a:xfrm>
          <a:prstGeom prst="rect">
            <a:avLst/>
          </a:prstGeom>
        </p:spPr>
        <p:txBody>
          <a:bodyPr spcFirstLastPara="1" vert="horz" wrap="square" lIns="121900" tIns="121900" rIns="121900" bIns="121900" rtlCol="0" anchor="t" anchorCtr="0">
            <a:normAutofit fontScale="90000"/>
          </a:bodyPr>
          <a:lstStyle/>
          <a:p>
            <a:r>
              <a:rPr lang="en" b="1" dirty="0"/>
              <a:t>Results - Comparisons</a:t>
            </a:r>
            <a:endParaRPr b="1" dirty="0"/>
          </a:p>
        </p:txBody>
      </p:sp>
      <p:graphicFrame>
        <p:nvGraphicFramePr>
          <p:cNvPr id="11" name="Google Shape;172;p27">
            <a:extLst>
              <a:ext uri="{FF2B5EF4-FFF2-40B4-BE49-F238E27FC236}">
                <a16:creationId xmlns:a16="http://schemas.microsoft.com/office/drawing/2014/main" id="{76B8F3F8-283B-2138-5B26-AA891C90BC17}"/>
              </a:ext>
            </a:extLst>
          </p:cNvPr>
          <p:cNvGraphicFramePr/>
          <p:nvPr>
            <p:extLst>
              <p:ext uri="{D42A27DB-BD31-4B8C-83A1-F6EECF244321}">
                <p14:modId xmlns:p14="http://schemas.microsoft.com/office/powerpoint/2010/main" val="3985427820"/>
              </p:ext>
            </p:extLst>
          </p:nvPr>
        </p:nvGraphicFramePr>
        <p:xfrm>
          <a:off x="2393782" y="1770733"/>
          <a:ext cx="1933433" cy="2438240"/>
        </p:xfrm>
        <a:graphic>
          <a:graphicData uri="http://schemas.openxmlformats.org/drawingml/2006/table">
            <a:tbl>
              <a:tblPr>
                <a:noFill/>
              </a:tblPr>
              <a:tblGrid>
                <a:gridCol w="788000">
                  <a:extLst>
                    <a:ext uri="{9D8B030D-6E8A-4147-A177-3AD203B41FA5}">
                      <a16:colId xmlns:a16="http://schemas.microsoft.com/office/drawing/2014/main" val="20000"/>
                    </a:ext>
                  </a:extLst>
                </a:gridCol>
                <a:gridCol w="1145433">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a:t>img</a:t>
                      </a:r>
                      <a:endParaRPr sz="2400"/>
                    </a:p>
                  </a:txBody>
                  <a:tcPr marL="121900" marR="121900" marT="121900" marB="121900"/>
                </a:tc>
                <a:tc>
                  <a:txBody>
                    <a:bodyPr/>
                    <a:lstStyle/>
                    <a:p>
                      <a:pPr marL="0" lvl="0" indent="0" algn="l" rtl="0">
                        <a:spcBef>
                          <a:spcPts val="0"/>
                        </a:spcBef>
                        <a:spcAft>
                          <a:spcPts val="0"/>
                        </a:spcAft>
                        <a:buNone/>
                      </a:pPr>
                      <a:r>
                        <a:rPr lang="en" sz="2400"/>
                        <a:t>acc</a:t>
                      </a:r>
                      <a:endParaRPr sz="240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1</a:t>
                      </a:r>
                      <a:endParaRPr sz="2400"/>
                    </a:p>
                  </a:txBody>
                  <a:tcPr marL="121900" marR="121900" marT="121900" marB="121900"/>
                </a:tc>
                <a:tc>
                  <a:txBody>
                    <a:bodyPr/>
                    <a:lstStyle/>
                    <a:p>
                      <a:pPr marL="0" lvl="0" indent="0" algn="l" rtl="0">
                        <a:spcBef>
                          <a:spcPts val="0"/>
                        </a:spcBef>
                        <a:spcAft>
                          <a:spcPts val="0"/>
                        </a:spcAft>
                        <a:buNone/>
                      </a:pPr>
                      <a:r>
                        <a:rPr lang="en" sz="2400"/>
                        <a:t>0.1452</a:t>
                      </a:r>
                      <a:endParaRPr sz="24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2400"/>
                        <a:t>6</a:t>
                      </a:r>
                      <a:endParaRPr sz="2400"/>
                    </a:p>
                  </a:txBody>
                  <a:tcPr marL="121900" marR="121900" marT="121900" marB="121900"/>
                </a:tc>
                <a:tc>
                  <a:txBody>
                    <a:bodyPr/>
                    <a:lstStyle/>
                    <a:p>
                      <a:pPr marL="0" lvl="0" indent="0" algn="l" rtl="0">
                        <a:spcBef>
                          <a:spcPts val="0"/>
                        </a:spcBef>
                        <a:spcAft>
                          <a:spcPts val="0"/>
                        </a:spcAft>
                        <a:buNone/>
                      </a:pPr>
                      <a:r>
                        <a:rPr lang="en" sz="2400"/>
                        <a:t>0.2632</a:t>
                      </a:r>
                      <a:endParaRPr sz="24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 sz="2400"/>
                        <a:t>11</a:t>
                      </a:r>
                      <a:endParaRPr sz="2400"/>
                    </a:p>
                  </a:txBody>
                  <a:tcPr marL="121900" marR="121900" marT="121900" marB="121900"/>
                </a:tc>
                <a:tc>
                  <a:txBody>
                    <a:bodyPr/>
                    <a:lstStyle/>
                    <a:p>
                      <a:pPr marL="0" lvl="0" indent="0" algn="l" rtl="0">
                        <a:spcBef>
                          <a:spcPts val="0"/>
                        </a:spcBef>
                        <a:spcAft>
                          <a:spcPts val="0"/>
                        </a:spcAft>
                        <a:buNone/>
                      </a:pPr>
                      <a:r>
                        <a:rPr lang="en" sz="2400"/>
                        <a:t>0.3073</a:t>
                      </a:r>
                      <a:endParaRPr sz="2400"/>
                    </a:p>
                  </a:txBody>
                  <a:tcPr marL="121900" marR="121900" marT="121900" marB="121900"/>
                </a:tc>
                <a:extLst>
                  <a:ext uri="{0D108BD9-81ED-4DB2-BD59-A6C34878D82A}">
                    <a16:rowId xmlns:a16="http://schemas.microsoft.com/office/drawing/2014/main" val="10003"/>
                  </a:ext>
                </a:extLst>
              </a:tr>
            </a:tbl>
          </a:graphicData>
        </a:graphic>
      </p:graphicFrame>
      <p:sp>
        <p:nvSpPr>
          <p:cNvPr id="12" name="Google Shape;173;p27">
            <a:extLst>
              <a:ext uri="{FF2B5EF4-FFF2-40B4-BE49-F238E27FC236}">
                <a16:creationId xmlns:a16="http://schemas.microsoft.com/office/drawing/2014/main" id="{B04CD2A0-EB07-D55E-51BA-13641FDEEA73}"/>
              </a:ext>
            </a:extLst>
          </p:cNvPr>
          <p:cNvSpPr txBox="1"/>
          <p:nvPr/>
        </p:nvSpPr>
        <p:spPr>
          <a:xfrm>
            <a:off x="2477533" y="1186638"/>
            <a:ext cx="1547621" cy="615513"/>
          </a:xfrm>
          <a:prstGeom prst="rect">
            <a:avLst/>
          </a:prstGeom>
          <a:noFill/>
          <a:ln>
            <a:noFill/>
          </a:ln>
        </p:spPr>
        <p:txBody>
          <a:bodyPr spcFirstLastPara="1" wrap="square" lIns="121900" tIns="121900" rIns="121900" bIns="121900" anchor="t" anchorCtr="0">
            <a:spAutoFit/>
          </a:bodyPr>
          <a:lstStyle/>
          <a:p>
            <a:pPr algn="ctr"/>
            <a:r>
              <a:rPr lang="en" sz="2400" dirty="0"/>
              <a:t>feedback</a:t>
            </a:r>
            <a:endParaRPr sz="2400" dirty="0"/>
          </a:p>
        </p:txBody>
      </p:sp>
      <p:graphicFrame>
        <p:nvGraphicFramePr>
          <p:cNvPr id="13" name="Google Shape;174;p27">
            <a:extLst>
              <a:ext uri="{FF2B5EF4-FFF2-40B4-BE49-F238E27FC236}">
                <a16:creationId xmlns:a16="http://schemas.microsoft.com/office/drawing/2014/main" id="{36143546-6212-5A6E-E3D0-193A5734DC94}"/>
              </a:ext>
            </a:extLst>
          </p:cNvPr>
          <p:cNvGraphicFramePr/>
          <p:nvPr>
            <p:extLst>
              <p:ext uri="{D42A27DB-BD31-4B8C-83A1-F6EECF244321}">
                <p14:modId xmlns:p14="http://schemas.microsoft.com/office/powerpoint/2010/main" val="3016119428"/>
              </p:ext>
            </p:extLst>
          </p:nvPr>
        </p:nvGraphicFramePr>
        <p:xfrm>
          <a:off x="4927116" y="1770733"/>
          <a:ext cx="1933433" cy="2438240"/>
        </p:xfrm>
        <a:graphic>
          <a:graphicData uri="http://schemas.openxmlformats.org/drawingml/2006/table">
            <a:tbl>
              <a:tblPr>
                <a:noFill/>
              </a:tblPr>
              <a:tblGrid>
                <a:gridCol w="788000">
                  <a:extLst>
                    <a:ext uri="{9D8B030D-6E8A-4147-A177-3AD203B41FA5}">
                      <a16:colId xmlns:a16="http://schemas.microsoft.com/office/drawing/2014/main" val="20000"/>
                    </a:ext>
                  </a:extLst>
                </a:gridCol>
                <a:gridCol w="1145433">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a:t>img</a:t>
                      </a:r>
                      <a:endParaRPr sz="2400"/>
                    </a:p>
                  </a:txBody>
                  <a:tcPr marL="121900" marR="121900" marT="121900" marB="121900"/>
                </a:tc>
                <a:tc>
                  <a:txBody>
                    <a:bodyPr/>
                    <a:lstStyle/>
                    <a:p>
                      <a:pPr marL="0" lvl="0" indent="0" algn="l" rtl="0">
                        <a:spcBef>
                          <a:spcPts val="0"/>
                        </a:spcBef>
                        <a:spcAft>
                          <a:spcPts val="0"/>
                        </a:spcAft>
                        <a:buNone/>
                      </a:pPr>
                      <a:r>
                        <a:rPr lang="en" sz="2400"/>
                        <a:t>acc</a:t>
                      </a:r>
                      <a:endParaRPr sz="240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5</a:t>
                      </a:r>
                      <a:endParaRPr sz="2400"/>
                    </a:p>
                  </a:txBody>
                  <a:tcPr marL="121900" marR="121900" marT="121900" marB="121900"/>
                </a:tc>
                <a:tc>
                  <a:txBody>
                    <a:bodyPr/>
                    <a:lstStyle/>
                    <a:p>
                      <a:pPr marL="0" lvl="0" indent="0" algn="l" rtl="0">
                        <a:spcBef>
                          <a:spcPts val="0"/>
                        </a:spcBef>
                        <a:spcAft>
                          <a:spcPts val="0"/>
                        </a:spcAft>
                        <a:buNone/>
                      </a:pPr>
                      <a:r>
                        <a:rPr lang="en" sz="2400"/>
                        <a:t>0.0046</a:t>
                      </a:r>
                      <a:endParaRPr sz="24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2400"/>
                        <a:t>13</a:t>
                      </a:r>
                      <a:endParaRPr sz="2400"/>
                    </a:p>
                  </a:txBody>
                  <a:tcPr marL="121900" marR="121900" marT="121900" marB="121900"/>
                </a:tc>
                <a:tc>
                  <a:txBody>
                    <a:bodyPr/>
                    <a:lstStyle/>
                    <a:p>
                      <a:pPr marL="0" lvl="0" indent="0" algn="l" rtl="0">
                        <a:spcBef>
                          <a:spcPts val="0"/>
                        </a:spcBef>
                        <a:spcAft>
                          <a:spcPts val="0"/>
                        </a:spcAft>
                        <a:buNone/>
                      </a:pPr>
                      <a:r>
                        <a:rPr lang="en" sz="2400"/>
                        <a:t>0.0010</a:t>
                      </a:r>
                      <a:endParaRPr sz="24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 sz="2400"/>
                        <a:t>14</a:t>
                      </a:r>
                      <a:endParaRPr sz="2400"/>
                    </a:p>
                  </a:txBody>
                  <a:tcPr marL="121900" marR="121900" marT="121900" marB="121900"/>
                </a:tc>
                <a:tc>
                  <a:txBody>
                    <a:bodyPr/>
                    <a:lstStyle/>
                    <a:p>
                      <a:pPr marL="0" lvl="0" indent="0" algn="l" rtl="0">
                        <a:spcBef>
                          <a:spcPts val="0"/>
                        </a:spcBef>
                        <a:spcAft>
                          <a:spcPts val="0"/>
                        </a:spcAft>
                        <a:buNone/>
                      </a:pPr>
                      <a:r>
                        <a:rPr lang="en" sz="2400"/>
                        <a:t>0.0003</a:t>
                      </a:r>
                      <a:endParaRPr sz="2400"/>
                    </a:p>
                  </a:txBody>
                  <a:tcPr marL="121900" marR="121900" marT="121900" marB="121900"/>
                </a:tc>
                <a:extLst>
                  <a:ext uri="{0D108BD9-81ED-4DB2-BD59-A6C34878D82A}">
                    <a16:rowId xmlns:a16="http://schemas.microsoft.com/office/drawing/2014/main" val="10003"/>
                  </a:ext>
                </a:extLst>
              </a:tr>
            </a:tbl>
          </a:graphicData>
        </a:graphic>
      </p:graphicFrame>
      <p:sp>
        <p:nvSpPr>
          <p:cNvPr id="14" name="Google Shape;175;p27">
            <a:extLst>
              <a:ext uri="{FF2B5EF4-FFF2-40B4-BE49-F238E27FC236}">
                <a16:creationId xmlns:a16="http://schemas.microsoft.com/office/drawing/2014/main" id="{E894D370-F0B4-E7BA-18FA-383344FEE357}"/>
              </a:ext>
            </a:extLst>
          </p:cNvPr>
          <p:cNvSpPr txBox="1"/>
          <p:nvPr/>
        </p:nvSpPr>
        <p:spPr>
          <a:xfrm>
            <a:off x="5276159" y="1179894"/>
            <a:ext cx="1059200" cy="615513"/>
          </a:xfrm>
          <a:prstGeom prst="rect">
            <a:avLst/>
          </a:prstGeom>
          <a:noFill/>
          <a:ln>
            <a:noFill/>
          </a:ln>
        </p:spPr>
        <p:txBody>
          <a:bodyPr spcFirstLastPara="1" wrap="square" lIns="121900" tIns="121900" rIns="121900" bIns="121900" anchor="t" anchorCtr="0">
            <a:spAutoFit/>
          </a:bodyPr>
          <a:lstStyle/>
          <a:p>
            <a:pPr algn="ctr"/>
            <a:r>
              <a:rPr lang="en" sz="2400" dirty="0"/>
              <a:t>Base</a:t>
            </a:r>
            <a:endParaRPr sz="2400" dirty="0"/>
          </a:p>
        </p:txBody>
      </p:sp>
      <p:graphicFrame>
        <p:nvGraphicFramePr>
          <p:cNvPr id="15" name="Google Shape;176;p27">
            <a:extLst>
              <a:ext uri="{FF2B5EF4-FFF2-40B4-BE49-F238E27FC236}">
                <a16:creationId xmlns:a16="http://schemas.microsoft.com/office/drawing/2014/main" id="{7C1113EB-E10D-76B9-2409-8972DBA01D7E}"/>
              </a:ext>
            </a:extLst>
          </p:cNvPr>
          <p:cNvGraphicFramePr/>
          <p:nvPr>
            <p:extLst>
              <p:ext uri="{D42A27DB-BD31-4B8C-83A1-F6EECF244321}">
                <p14:modId xmlns:p14="http://schemas.microsoft.com/office/powerpoint/2010/main" val="996524442"/>
              </p:ext>
            </p:extLst>
          </p:nvPr>
        </p:nvGraphicFramePr>
        <p:xfrm>
          <a:off x="7460449" y="1770733"/>
          <a:ext cx="1933433" cy="2438240"/>
        </p:xfrm>
        <a:graphic>
          <a:graphicData uri="http://schemas.openxmlformats.org/drawingml/2006/table">
            <a:tbl>
              <a:tblPr>
                <a:noFill/>
              </a:tblPr>
              <a:tblGrid>
                <a:gridCol w="788000">
                  <a:extLst>
                    <a:ext uri="{9D8B030D-6E8A-4147-A177-3AD203B41FA5}">
                      <a16:colId xmlns:a16="http://schemas.microsoft.com/office/drawing/2014/main" val="20000"/>
                    </a:ext>
                  </a:extLst>
                </a:gridCol>
                <a:gridCol w="1145433">
                  <a:extLst>
                    <a:ext uri="{9D8B030D-6E8A-4147-A177-3AD203B41FA5}">
                      <a16:colId xmlns:a16="http://schemas.microsoft.com/office/drawing/2014/main" val="20001"/>
                    </a:ext>
                  </a:extLst>
                </a:gridCol>
              </a:tblGrid>
              <a:tr h="609560">
                <a:tc>
                  <a:txBody>
                    <a:bodyPr/>
                    <a:lstStyle/>
                    <a:p>
                      <a:pPr marL="0" lvl="0" indent="0" algn="l" rtl="0">
                        <a:spcBef>
                          <a:spcPts val="0"/>
                        </a:spcBef>
                        <a:spcAft>
                          <a:spcPts val="0"/>
                        </a:spcAft>
                        <a:buNone/>
                      </a:pPr>
                      <a:r>
                        <a:rPr lang="en" sz="2400"/>
                        <a:t>img</a:t>
                      </a:r>
                      <a:endParaRPr sz="2400"/>
                    </a:p>
                  </a:txBody>
                  <a:tcPr marL="121900" marR="121900" marT="121900" marB="121900"/>
                </a:tc>
                <a:tc>
                  <a:txBody>
                    <a:bodyPr/>
                    <a:lstStyle/>
                    <a:p>
                      <a:pPr marL="0" lvl="0" indent="0" algn="l" rtl="0">
                        <a:spcBef>
                          <a:spcPts val="0"/>
                        </a:spcBef>
                        <a:spcAft>
                          <a:spcPts val="0"/>
                        </a:spcAft>
                        <a:buNone/>
                      </a:pPr>
                      <a:r>
                        <a:rPr lang="en" sz="2400"/>
                        <a:t>acc</a:t>
                      </a:r>
                      <a:endParaRPr sz="2400"/>
                    </a:p>
                  </a:txBody>
                  <a:tcPr marL="121900" marR="121900" marT="121900" marB="121900"/>
                </a:tc>
                <a:extLst>
                  <a:ext uri="{0D108BD9-81ED-4DB2-BD59-A6C34878D82A}">
                    <a16:rowId xmlns:a16="http://schemas.microsoft.com/office/drawing/2014/main" val="10000"/>
                  </a:ext>
                </a:extLst>
              </a:tr>
              <a:tr h="609560">
                <a:tc>
                  <a:txBody>
                    <a:bodyPr/>
                    <a:lstStyle/>
                    <a:p>
                      <a:pPr marL="0" lvl="0" indent="0" algn="l" rtl="0">
                        <a:spcBef>
                          <a:spcPts val="0"/>
                        </a:spcBef>
                        <a:spcAft>
                          <a:spcPts val="0"/>
                        </a:spcAft>
                        <a:buNone/>
                      </a:pPr>
                      <a:r>
                        <a:rPr lang="en" sz="2400"/>
                        <a:t>4</a:t>
                      </a:r>
                      <a:endParaRPr sz="2400"/>
                    </a:p>
                  </a:txBody>
                  <a:tcPr marL="121900" marR="121900" marT="121900" marB="121900"/>
                </a:tc>
                <a:tc>
                  <a:txBody>
                    <a:bodyPr/>
                    <a:lstStyle/>
                    <a:p>
                      <a:pPr marL="0" lvl="0" indent="0" algn="l" rtl="0">
                        <a:spcBef>
                          <a:spcPts val="0"/>
                        </a:spcBef>
                        <a:spcAft>
                          <a:spcPts val="0"/>
                        </a:spcAft>
                        <a:buNone/>
                      </a:pPr>
                      <a:r>
                        <a:rPr lang="en" sz="2400"/>
                        <a:t>0.0056</a:t>
                      </a:r>
                      <a:endParaRPr sz="2400"/>
                    </a:p>
                  </a:txBody>
                  <a:tcPr marL="121900" marR="121900" marT="121900" marB="121900"/>
                </a:tc>
                <a:extLst>
                  <a:ext uri="{0D108BD9-81ED-4DB2-BD59-A6C34878D82A}">
                    <a16:rowId xmlns:a16="http://schemas.microsoft.com/office/drawing/2014/main" val="10001"/>
                  </a:ext>
                </a:extLst>
              </a:tr>
              <a:tr h="609560">
                <a:tc>
                  <a:txBody>
                    <a:bodyPr/>
                    <a:lstStyle/>
                    <a:p>
                      <a:pPr marL="0" lvl="0" indent="0" algn="l" rtl="0">
                        <a:spcBef>
                          <a:spcPts val="0"/>
                        </a:spcBef>
                        <a:spcAft>
                          <a:spcPts val="0"/>
                        </a:spcAft>
                        <a:buNone/>
                      </a:pPr>
                      <a:r>
                        <a:rPr lang="en" sz="2400"/>
                        <a:t>6</a:t>
                      </a:r>
                      <a:endParaRPr sz="2400"/>
                    </a:p>
                  </a:txBody>
                  <a:tcPr marL="121900" marR="121900" marT="121900" marB="121900"/>
                </a:tc>
                <a:tc>
                  <a:txBody>
                    <a:bodyPr/>
                    <a:lstStyle/>
                    <a:p>
                      <a:pPr marL="0" lvl="0" indent="0" algn="l" rtl="0">
                        <a:spcBef>
                          <a:spcPts val="0"/>
                        </a:spcBef>
                        <a:spcAft>
                          <a:spcPts val="0"/>
                        </a:spcAft>
                        <a:buNone/>
                      </a:pPr>
                      <a:r>
                        <a:rPr lang="en" sz="2400"/>
                        <a:t>0.0025</a:t>
                      </a:r>
                      <a:endParaRPr sz="2400"/>
                    </a:p>
                  </a:txBody>
                  <a:tcPr marL="121900" marR="121900" marT="121900" marB="121900"/>
                </a:tc>
                <a:extLst>
                  <a:ext uri="{0D108BD9-81ED-4DB2-BD59-A6C34878D82A}">
                    <a16:rowId xmlns:a16="http://schemas.microsoft.com/office/drawing/2014/main" val="10002"/>
                  </a:ext>
                </a:extLst>
              </a:tr>
              <a:tr h="609560">
                <a:tc>
                  <a:txBody>
                    <a:bodyPr/>
                    <a:lstStyle/>
                    <a:p>
                      <a:pPr marL="0" lvl="0" indent="0" algn="l" rtl="0">
                        <a:spcBef>
                          <a:spcPts val="0"/>
                        </a:spcBef>
                        <a:spcAft>
                          <a:spcPts val="0"/>
                        </a:spcAft>
                        <a:buNone/>
                      </a:pPr>
                      <a:r>
                        <a:rPr lang="en" sz="2400"/>
                        <a:t>10</a:t>
                      </a:r>
                      <a:endParaRPr sz="2400"/>
                    </a:p>
                  </a:txBody>
                  <a:tcPr marL="121900" marR="121900" marT="121900" marB="121900"/>
                </a:tc>
                <a:tc>
                  <a:txBody>
                    <a:bodyPr/>
                    <a:lstStyle/>
                    <a:p>
                      <a:pPr marL="0" lvl="0" indent="0" algn="l" rtl="0">
                        <a:spcBef>
                          <a:spcPts val="0"/>
                        </a:spcBef>
                        <a:spcAft>
                          <a:spcPts val="0"/>
                        </a:spcAft>
                        <a:buNone/>
                      </a:pPr>
                      <a:r>
                        <a:rPr lang="en" sz="2400"/>
                        <a:t>0.0077</a:t>
                      </a:r>
                      <a:endParaRPr sz="2400"/>
                    </a:p>
                  </a:txBody>
                  <a:tcPr marL="121900" marR="121900" marT="121900" marB="121900"/>
                </a:tc>
                <a:extLst>
                  <a:ext uri="{0D108BD9-81ED-4DB2-BD59-A6C34878D82A}">
                    <a16:rowId xmlns:a16="http://schemas.microsoft.com/office/drawing/2014/main" val="10003"/>
                  </a:ext>
                </a:extLst>
              </a:tr>
            </a:tbl>
          </a:graphicData>
        </a:graphic>
      </p:graphicFrame>
      <p:sp>
        <p:nvSpPr>
          <p:cNvPr id="16" name="Google Shape;177;p27">
            <a:extLst>
              <a:ext uri="{FF2B5EF4-FFF2-40B4-BE49-F238E27FC236}">
                <a16:creationId xmlns:a16="http://schemas.microsoft.com/office/drawing/2014/main" id="{B25319D5-0A16-F946-ADFB-D6E15D6EDAB8}"/>
              </a:ext>
            </a:extLst>
          </p:cNvPr>
          <p:cNvSpPr txBox="1"/>
          <p:nvPr/>
        </p:nvSpPr>
        <p:spPr>
          <a:xfrm>
            <a:off x="7469413" y="1204567"/>
            <a:ext cx="1818800" cy="615513"/>
          </a:xfrm>
          <a:prstGeom prst="rect">
            <a:avLst/>
          </a:prstGeom>
          <a:noFill/>
          <a:ln>
            <a:noFill/>
          </a:ln>
        </p:spPr>
        <p:txBody>
          <a:bodyPr spcFirstLastPara="1" wrap="square" lIns="121900" tIns="121900" rIns="121900" bIns="121900" anchor="t" anchorCtr="0">
            <a:spAutoFit/>
          </a:bodyPr>
          <a:lstStyle/>
          <a:p>
            <a:pPr algn="ctr"/>
            <a:r>
              <a:rPr lang="en" sz="2400" dirty="0"/>
              <a:t>Aug</a:t>
            </a:r>
            <a:endParaRPr sz="2400" dirty="0"/>
          </a:p>
        </p:txBody>
      </p:sp>
      <p:graphicFrame>
        <p:nvGraphicFramePr>
          <p:cNvPr id="17" name="Google Shape;178;p27">
            <a:extLst>
              <a:ext uri="{FF2B5EF4-FFF2-40B4-BE49-F238E27FC236}">
                <a16:creationId xmlns:a16="http://schemas.microsoft.com/office/drawing/2014/main" id="{DBD2E321-638E-8813-EB5E-D207232D1F17}"/>
              </a:ext>
            </a:extLst>
          </p:cNvPr>
          <p:cNvGraphicFramePr/>
          <p:nvPr>
            <p:extLst>
              <p:ext uri="{D42A27DB-BD31-4B8C-83A1-F6EECF244321}">
                <p14:modId xmlns:p14="http://schemas.microsoft.com/office/powerpoint/2010/main" val="269382563"/>
              </p:ext>
            </p:extLst>
          </p:nvPr>
        </p:nvGraphicFramePr>
        <p:xfrm>
          <a:off x="576965" y="4851435"/>
          <a:ext cx="10799245" cy="1584880"/>
        </p:xfrm>
        <a:graphic>
          <a:graphicData uri="http://schemas.openxmlformats.org/drawingml/2006/table">
            <a:tbl>
              <a:tblPr>
                <a:noFill/>
              </a:tblPr>
              <a:tblGrid>
                <a:gridCol w="2159849">
                  <a:extLst>
                    <a:ext uri="{9D8B030D-6E8A-4147-A177-3AD203B41FA5}">
                      <a16:colId xmlns:a16="http://schemas.microsoft.com/office/drawing/2014/main" val="20000"/>
                    </a:ext>
                  </a:extLst>
                </a:gridCol>
                <a:gridCol w="2159849">
                  <a:extLst>
                    <a:ext uri="{9D8B030D-6E8A-4147-A177-3AD203B41FA5}">
                      <a16:colId xmlns:a16="http://schemas.microsoft.com/office/drawing/2014/main" val="20001"/>
                    </a:ext>
                  </a:extLst>
                </a:gridCol>
                <a:gridCol w="2159849">
                  <a:extLst>
                    <a:ext uri="{9D8B030D-6E8A-4147-A177-3AD203B41FA5}">
                      <a16:colId xmlns:a16="http://schemas.microsoft.com/office/drawing/2014/main" val="20002"/>
                    </a:ext>
                  </a:extLst>
                </a:gridCol>
                <a:gridCol w="2159849">
                  <a:extLst>
                    <a:ext uri="{9D8B030D-6E8A-4147-A177-3AD203B41FA5}">
                      <a16:colId xmlns:a16="http://schemas.microsoft.com/office/drawing/2014/main" val="20003"/>
                    </a:ext>
                  </a:extLst>
                </a:gridCol>
                <a:gridCol w="2159849">
                  <a:extLst>
                    <a:ext uri="{9D8B030D-6E8A-4147-A177-3AD203B41FA5}">
                      <a16:colId xmlns:a16="http://schemas.microsoft.com/office/drawing/2014/main" val="20004"/>
                    </a:ext>
                  </a:extLst>
                </a:gridCol>
              </a:tblGrid>
              <a:tr h="609560">
                <a:tc>
                  <a:txBody>
                    <a:bodyPr/>
                    <a:lstStyle/>
                    <a:p>
                      <a:pPr marL="0" lvl="0" indent="0" algn="l" rtl="0">
                        <a:spcBef>
                          <a:spcPts val="0"/>
                        </a:spcBef>
                        <a:spcAft>
                          <a:spcPts val="0"/>
                        </a:spcAft>
                        <a:buNone/>
                      </a:pPr>
                      <a:endParaRPr sz="2400"/>
                    </a:p>
                  </a:txBody>
                  <a:tcPr marL="121900" marR="121900" marT="121900" marB="121900"/>
                </a:tc>
                <a:tc>
                  <a:txBody>
                    <a:bodyPr/>
                    <a:lstStyle/>
                    <a:p>
                      <a:pPr marL="0" lvl="0" indent="0" algn="l" rtl="0">
                        <a:spcBef>
                          <a:spcPts val="0"/>
                        </a:spcBef>
                        <a:spcAft>
                          <a:spcPts val="0"/>
                        </a:spcAft>
                        <a:buNone/>
                      </a:pPr>
                      <a:r>
                        <a:rPr lang="en" sz="2400"/>
                        <a:t>Feedback</a:t>
                      </a:r>
                      <a:endParaRPr sz="2400"/>
                    </a:p>
                  </a:txBody>
                  <a:tcPr marL="121900" marR="121900" marT="121900" marB="121900"/>
                </a:tc>
                <a:tc>
                  <a:txBody>
                    <a:bodyPr/>
                    <a:lstStyle/>
                    <a:p>
                      <a:pPr marL="0" lvl="0" indent="0" algn="l" rtl="0">
                        <a:spcBef>
                          <a:spcPts val="0"/>
                        </a:spcBef>
                        <a:spcAft>
                          <a:spcPts val="0"/>
                        </a:spcAft>
                        <a:buNone/>
                      </a:pPr>
                      <a:r>
                        <a:rPr lang="en" sz="2400"/>
                        <a:t>Base</a:t>
                      </a:r>
                      <a:endParaRPr sz="2400"/>
                    </a:p>
                  </a:txBody>
                  <a:tcPr marL="121900" marR="121900" marT="121900" marB="121900"/>
                </a:tc>
                <a:tc>
                  <a:txBody>
                    <a:bodyPr/>
                    <a:lstStyle/>
                    <a:p>
                      <a:pPr marL="0" lvl="0" indent="0" algn="l" rtl="0">
                        <a:spcBef>
                          <a:spcPts val="0"/>
                        </a:spcBef>
                        <a:spcAft>
                          <a:spcPts val="0"/>
                        </a:spcAft>
                        <a:buNone/>
                      </a:pPr>
                      <a:r>
                        <a:rPr lang="en" sz="2400"/>
                        <a:t>Aug</a:t>
                      </a:r>
                      <a:endParaRPr sz="2400"/>
                    </a:p>
                  </a:txBody>
                  <a:tcPr marL="121900" marR="121900" marT="121900" marB="121900"/>
                </a:tc>
                <a:tc>
                  <a:txBody>
                    <a:bodyPr/>
                    <a:lstStyle/>
                    <a:p>
                      <a:pPr marL="0" lvl="0" indent="0" algn="l" rtl="0">
                        <a:spcBef>
                          <a:spcPts val="0"/>
                        </a:spcBef>
                        <a:spcAft>
                          <a:spcPts val="0"/>
                        </a:spcAft>
                        <a:buNone/>
                      </a:pPr>
                      <a:r>
                        <a:rPr lang="en" sz="2400"/>
                        <a:t>+2 epochs</a:t>
                      </a:r>
                      <a:endParaRPr sz="2400"/>
                    </a:p>
                  </a:txBody>
                  <a:tcPr marL="121900" marR="121900" marT="121900" marB="121900"/>
                </a:tc>
                <a:extLst>
                  <a:ext uri="{0D108BD9-81ED-4DB2-BD59-A6C34878D82A}">
                    <a16:rowId xmlns:a16="http://schemas.microsoft.com/office/drawing/2014/main" val="10000"/>
                  </a:ext>
                </a:extLst>
              </a:tr>
              <a:tr h="975320">
                <a:tc>
                  <a:txBody>
                    <a:bodyPr/>
                    <a:lstStyle/>
                    <a:p>
                      <a:pPr marL="0" lvl="0" indent="0" algn="l" rtl="0">
                        <a:spcBef>
                          <a:spcPts val="0"/>
                        </a:spcBef>
                        <a:spcAft>
                          <a:spcPts val="0"/>
                        </a:spcAft>
                        <a:buNone/>
                      </a:pPr>
                      <a:r>
                        <a:rPr lang="en" sz="2400"/>
                        <a:t>Avg_Accuracy</a:t>
                      </a:r>
                      <a:endParaRPr sz="2400"/>
                    </a:p>
                  </a:txBody>
                  <a:tcPr marL="121900" marR="121900" marT="121900" marB="121900"/>
                </a:tc>
                <a:tc>
                  <a:txBody>
                    <a:bodyPr/>
                    <a:lstStyle/>
                    <a:p>
                      <a:pPr marL="0" lvl="0" indent="0" algn="l" rtl="0">
                        <a:spcBef>
                          <a:spcPts val="0"/>
                        </a:spcBef>
                        <a:spcAft>
                          <a:spcPts val="0"/>
                        </a:spcAft>
                        <a:buNone/>
                      </a:pPr>
                      <a:r>
                        <a:rPr lang="en" sz="2400"/>
                        <a:t>0.2447135906</a:t>
                      </a:r>
                      <a:endParaRPr sz="2400"/>
                    </a:p>
                  </a:txBody>
                  <a:tcPr marL="121900" marR="121900" marT="121900" marB="121900"/>
                </a:tc>
                <a:tc>
                  <a:txBody>
                    <a:bodyPr/>
                    <a:lstStyle/>
                    <a:p>
                      <a:pPr marL="0" lvl="0" indent="0" algn="l" rtl="0">
                        <a:spcBef>
                          <a:spcPts val="0"/>
                        </a:spcBef>
                        <a:spcAft>
                          <a:spcPts val="0"/>
                        </a:spcAft>
                        <a:buNone/>
                      </a:pPr>
                      <a:r>
                        <a:rPr lang="en" sz="2400" dirty="0"/>
                        <a:t>0.0054679149</a:t>
                      </a:r>
                      <a:endParaRPr sz="2400" dirty="0"/>
                    </a:p>
                  </a:txBody>
                  <a:tcPr marL="121900" marR="121900" marT="121900" marB="121900"/>
                </a:tc>
                <a:tc>
                  <a:txBody>
                    <a:bodyPr/>
                    <a:lstStyle/>
                    <a:p>
                      <a:pPr marL="0" lvl="0" indent="0" algn="l" rtl="0">
                        <a:spcBef>
                          <a:spcPts val="0"/>
                        </a:spcBef>
                        <a:spcAft>
                          <a:spcPts val="0"/>
                        </a:spcAft>
                        <a:buNone/>
                      </a:pPr>
                      <a:r>
                        <a:rPr lang="en" sz="2400"/>
                        <a:t>0.0044189005</a:t>
                      </a:r>
                      <a:endParaRPr sz="2400"/>
                    </a:p>
                  </a:txBody>
                  <a:tcPr marL="121900" marR="121900" marT="121900" marB="121900"/>
                </a:tc>
                <a:tc>
                  <a:txBody>
                    <a:bodyPr/>
                    <a:lstStyle/>
                    <a:p>
                      <a:pPr marL="0" lvl="0" indent="0" algn="l" rtl="0">
                        <a:spcBef>
                          <a:spcPts val="0"/>
                        </a:spcBef>
                        <a:spcAft>
                          <a:spcPts val="0"/>
                        </a:spcAft>
                        <a:buNone/>
                      </a:pPr>
                      <a:r>
                        <a:rPr lang="en" sz="2400" dirty="0"/>
                        <a:t>0.003535185</a:t>
                      </a:r>
                      <a:endParaRPr sz="2400" dirty="0"/>
                    </a:p>
                  </a:txBody>
                  <a:tcPr marL="121900" marR="121900" marT="121900" marB="121900"/>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737603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96" name="Rectangle 195">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9" name="Google Shape;189;p28"/>
          <p:cNvPicPr preferRelativeResize="0"/>
          <p:nvPr/>
        </p:nvPicPr>
        <p:blipFill>
          <a:blip r:embed="rId3">
            <a:alphaModFix/>
          </a:blip>
          <a:stretch>
            <a:fillRect/>
          </a:stretch>
        </p:blipFill>
        <p:spPr>
          <a:xfrm>
            <a:off x="208934" y="2238682"/>
            <a:ext cx="2574925" cy="1631950"/>
          </a:xfrm>
          <a:prstGeom prst="rect">
            <a:avLst/>
          </a:prstGeom>
        </p:spPr>
      </p:pic>
      <p:pic>
        <p:nvPicPr>
          <p:cNvPr id="187" name="Google Shape;187;p28"/>
          <p:cNvPicPr preferRelativeResize="0"/>
          <p:nvPr/>
        </p:nvPicPr>
        <p:blipFill>
          <a:blip r:embed="rId4">
            <a:alphaModFix/>
          </a:blip>
          <a:stretch>
            <a:fillRect/>
          </a:stretch>
        </p:blipFill>
        <p:spPr>
          <a:xfrm>
            <a:off x="208934" y="3942070"/>
            <a:ext cx="2574925" cy="1630363"/>
          </a:xfrm>
          <a:prstGeom prst="rect">
            <a:avLst/>
          </a:prstGeom>
        </p:spPr>
      </p:pic>
      <p:pic>
        <p:nvPicPr>
          <p:cNvPr id="188" name="Google Shape;188;p28"/>
          <p:cNvPicPr preferRelativeResize="0"/>
          <p:nvPr/>
        </p:nvPicPr>
        <p:blipFill>
          <a:blip r:embed="rId5">
            <a:alphaModFix/>
          </a:blip>
          <a:stretch>
            <a:fillRect/>
          </a:stretch>
        </p:blipFill>
        <p:spPr>
          <a:xfrm>
            <a:off x="2855297" y="2238682"/>
            <a:ext cx="2573338" cy="1630363"/>
          </a:xfrm>
          <a:prstGeom prst="rect">
            <a:avLst/>
          </a:prstGeom>
        </p:spPr>
      </p:pic>
      <p:pic>
        <p:nvPicPr>
          <p:cNvPr id="186" name="Google Shape;186;p28"/>
          <p:cNvPicPr preferRelativeResize="0"/>
          <p:nvPr/>
        </p:nvPicPr>
        <p:blipFill>
          <a:blip r:embed="rId6">
            <a:alphaModFix/>
          </a:blip>
          <a:stretch>
            <a:fillRect/>
          </a:stretch>
        </p:blipFill>
        <p:spPr>
          <a:xfrm>
            <a:off x="2852122" y="3942069"/>
            <a:ext cx="2574925" cy="1630363"/>
          </a:xfrm>
          <a:prstGeom prst="rect">
            <a:avLst/>
          </a:prstGeom>
        </p:spPr>
      </p:pic>
      <p:pic>
        <p:nvPicPr>
          <p:cNvPr id="183" name="Google Shape;183;p28"/>
          <p:cNvPicPr preferRelativeResize="0"/>
          <p:nvPr/>
        </p:nvPicPr>
        <p:blipFill>
          <a:blip r:embed="rId7">
            <a:alphaModFix/>
          </a:blip>
          <a:stretch>
            <a:fillRect/>
          </a:stretch>
        </p:blipFill>
        <p:spPr>
          <a:xfrm>
            <a:off x="6429377" y="2228850"/>
            <a:ext cx="2573338" cy="1630363"/>
          </a:xfrm>
          <a:prstGeom prst="rect">
            <a:avLst/>
          </a:prstGeom>
        </p:spPr>
      </p:pic>
      <p:pic>
        <p:nvPicPr>
          <p:cNvPr id="185" name="Google Shape;185;p28"/>
          <p:cNvPicPr preferRelativeResize="0"/>
          <p:nvPr/>
        </p:nvPicPr>
        <p:blipFill>
          <a:blip r:embed="rId8">
            <a:alphaModFix/>
          </a:blip>
          <a:stretch>
            <a:fillRect/>
          </a:stretch>
        </p:blipFill>
        <p:spPr>
          <a:xfrm>
            <a:off x="6429377" y="3932237"/>
            <a:ext cx="2573338" cy="1631950"/>
          </a:xfrm>
          <a:prstGeom prst="rect">
            <a:avLst/>
          </a:prstGeom>
        </p:spPr>
      </p:pic>
      <p:pic>
        <p:nvPicPr>
          <p:cNvPr id="190" name="Google Shape;190;p28"/>
          <p:cNvPicPr preferRelativeResize="0"/>
          <p:nvPr/>
        </p:nvPicPr>
        <p:blipFill>
          <a:blip r:embed="rId9">
            <a:alphaModFix/>
          </a:blip>
          <a:stretch>
            <a:fillRect/>
          </a:stretch>
        </p:blipFill>
        <p:spPr>
          <a:xfrm>
            <a:off x="9069390" y="2227263"/>
            <a:ext cx="2573338" cy="1631950"/>
          </a:xfrm>
          <a:prstGeom prst="rect">
            <a:avLst/>
          </a:prstGeom>
        </p:spPr>
      </p:pic>
      <p:pic>
        <p:nvPicPr>
          <p:cNvPr id="184" name="Google Shape;184;p28"/>
          <p:cNvPicPr preferRelativeResize="0"/>
          <p:nvPr/>
        </p:nvPicPr>
        <p:blipFill>
          <a:blip r:embed="rId10">
            <a:alphaModFix/>
          </a:blip>
          <a:stretch>
            <a:fillRect/>
          </a:stretch>
        </p:blipFill>
        <p:spPr>
          <a:xfrm>
            <a:off x="9083676" y="3932238"/>
            <a:ext cx="2573338" cy="1631950"/>
          </a:xfrm>
          <a:prstGeom prst="rect">
            <a:avLst/>
          </a:prstGeom>
        </p:spPr>
      </p:pic>
      <p:sp>
        <p:nvSpPr>
          <p:cNvPr id="191" name="Google Shape;191;p28"/>
          <p:cNvSpPr txBox="1">
            <a:spLocks noGrp="1"/>
          </p:cNvSpPr>
          <p:nvPr>
            <p:ph type="title"/>
          </p:nvPr>
        </p:nvSpPr>
        <p:spPr>
          <a:xfrm>
            <a:off x="838200" y="672747"/>
            <a:ext cx="10515600" cy="715556"/>
          </a:xfrm>
          <a:prstGeom prst="rect">
            <a:avLst/>
          </a:prstGeom>
        </p:spPr>
        <p:txBody>
          <a:bodyPr spcFirstLastPara="1" vert="horz" lIns="91440" tIns="45720" rIns="91440" bIns="45720" rtlCol="0" anchor="ctr" anchorCtr="0">
            <a:normAutofit/>
          </a:bodyPr>
          <a:lstStyle/>
          <a:p>
            <a:pPr algn="ctr">
              <a:spcBef>
                <a:spcPct val="0"/>
              </a:spcBef>
            </a:pPr>
            <a:r>
              <a:rPr lang="en-US" sz="3200" kern="1200" dirty="0">
                <a:solidFill>
                  <a:schemeClr val="bg1"/>
                </a:solidFill>
                <a:latin typeface="+mj-lt"/>
                <a:ea typeface="+mj-ea"/>
                <a:cs typeface="+mj-cs"/>
              </a:rPr>
              <a:t>Results Visualization - Feedback</a:t>
            </a:r>
          </a:p>
        </p:txBody>
      </p:sp>
    </p:spTree>
    <p:extLst>
      <p:ext uri="{BB962C8B-B14F-4D97-AF65-F5344CB8AC3E}">
        <p14:creationId xmlns:p14="http://schemas.microsoft.com/office/powerpoint/2010/main" val="2924348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415600" y="189967"/>
            <a:ext cx="11360800" cy="763600"/>
          </a:xfrm>
          <a:prstGeom prst="rect">
            <a:avLst/>
          </a:prstGeom>
        </p:spPr>
        <p:txBody>
          <a:bodyPr spcFirstLastPara="1" vert="horz" wrap="square" lIns="121900" tIns="121900" rIns="121900" bIns="121900" rtlCol="0" anchor="t" anchorCtr="0">
            <a:normAutofit fontScale="90000"/>
          </a:bodyPr>
          <a:lstStyle/>
          <a:p>
            <a:r>
              <a:rPr lang="en"/>
              <a:t>Introduction</a:t>
            </a:r>
            <a:endParaRPr/>
          </a:p>
        </p:txBody>
      </p:sp>
      <p:sp>
        <p:nvSpPr>
          <p:cNvPr id="61" name="Google Shape;61;p14"/>
          <p:cNvSpPr txBox="1">
            <a:spLocks noGrp="1"/>
          </p:cNvSpPr>
          <p:nvPr>
            <p:ph type="body" idx="1"/>
          </p:nvPr>
        </p:nvSpPr>
        <p:spPr>
          <a:xfrm>
            <a:off x="415600" y="1133233"/>
            <a:ext cx="11360800" cy="1405600"/>
          </a:xfrm>
          <a:prstGeom prst="rect">
            <a:avLst/>
          </a:prstGeom>
        </p:spPr>
        <p:txBody>
          <a:bodyPr spcFirstLastPara="1" vert="horz" wrap="square" lIns="121900" tIns="121900" rIns="121900" bIns="121900" rtlCol="0" anchor="t" anchorCtr="0">
            <a:noAutofit/>
          </a:bodyPr>
          <a:lstStyle/>
          <a:p>
            <a:pPr marL="0" indent="0">
              <a:buNone/>
            </a:pPr>
            <a:r>
              <a:rPr lang="en" dirty="0"/>
              <a:t>Use of photo-realistic synthetic data to train real-world segmentation algorithm for self driving cars using a Bayesian hyperparameter optimization feedback data augmentation block</a:t>
            </a:r>
            <a:endParaRPr dirty="0"/>
          </a:p>
          <a:p>
            <a:pPr marL="0" indent="0">
              <a:spcBef>
                <a:spcPts val="1600"/>
              </a:spcBef>
              <a:spcAft>
                <a:spcPts val="1600"/>
              </a:spcAft>
              <a:buNone/>
            </a:pPr>
            <a:endParaRPr dirty="0"/>
          </a:p>
        </p:txBody>
      </p:sp>
      <p:cxnSp>
        <p:nvCxnSpPr>
          <p:cNvPr id="62" name="Google Shape;62;p14"/>
          <p:cNvCxnSpPr>
            <a:cxnSpLocks/>
            <a:endCxn id="63" idx="1"/>
          </p:cNvCxnSpPr>
          <p:nvPr/>
        </p:nvCxnSpPr>
        <p:spPr>
          <a:xfrm>
            <a:off x="1916900" y="4689189"/>
            <a:ext cx="542798" cy="401"/>
          </a:xfrm>
          <a:prstGeom prst="straightConnector1">
            <a:avLst/>
          </a:prstGeom>
          <a:noFill/>
          <a:ln w="19050" cap="flat" cmpd="sng">
            <a:solidFill>
              <a:schemeClr val="dk2"/>
            </a:solidFill>
            <a:prstDash val="solid"/>
            <a:round/>
            <a:headEnd type="none" w="med" len="med"/>
            <a:tailEnd type="triangle" w="med" len="med"/>
          </a:ln>
        </p:spPr>
      </p:cxnSp>
      <p:grpSp>
        <p:nvGrpSpPr>
          <p:cNvPr id="64" name="Google Shape;64;p14"/>
          <p:cNvGrpSpPr/>
          <p:nvPr/>
        </p:nvGrpSpPr>
        <p:grpSpPr>
          <a:xfrm>
            <a:off x="113300" y="2948450"/>
            <a:ext cx="2074999" cy="3138356"/>
            <a:chOff x="118575" y="2313808"/>
            <a:chExt cx="1556249" cy="2353767"/>
          </a:xfrm>
        </p:grpSpPr>
        <p:pic>
          <p:nvPicPr>
            <p:cNvPr id="65" name="Google Shape;65;p14"/>
            <p:cNvPicPr preferRelativeResize="0"/>
            <p:nvPr/>
          </p:nvPicPr>
          <p:blipFill>
            <a:blip r:embed="rId3">
              <a:alphaModFix/>
            </a:blip>
            <a:stretch>
              <a:fillRect/>
            </a:stretch>
          </p:blipFill>
          <p:spPr>
            <a:xfrm>
              <a:off x="118575" y="2939812"/>
              <a:ext cx="887572" cy="1381245"/>
            </a:xfrm>
            <a:prstGeom prst="rect">
              <a:avLst/>
            </a:prstGeom>
            <a:noFill/>
            <a:ln>
              <a:noFill/>
            </a:ln>
          </p:spPr>
        </p:pic>
        <p:sp>
          <p:nvSpPr>
            <p:cNvPr id="66" name="Google Shape;66;p14"/>
            <p:cNvSpPr txBox="1"/>
            <p:nvPr/>
          </p:nvSpPr>
          <p:spPr>
            <a:xfrm>
              <a:off x="155324" y="2313808"/>
              <a:ext cx="1519500" cy="373500"/>
            </a:xfrm>
            <a:prstGeom prst="rect">
              <a:avLst/>
            </a:prstGeom>
            <a:noFill/>
            <a:ln>
              <a:noFill/>
            </a:ln>
          </p:spPr>
          <p:txBody>
            <a:bodyPr spcFirstLastPara="1" wrap="square" lIns="121900" tIns="121900" rIns="121900" bIns="121900" anchor="t" anchorCtr="0">
              <a:noAutofit/>
            </a:bodyPr>
            <a:lstStyle/>
            <a:p>
              <a:r>
                <a:rPr lang="en" sz="2400" dirty="0"/>
                <a:t>Synthetic Data</a:t>
              </a:r>
              <a:endParaRPr sz="2400" dirty="0"/>
            </a:p>
          </p:txBody>
        </p:sp>
        <p:pic>
          <p:nvPicPr>
            <p:cNvPr id="67" name="Google Shape;67;p14"/>
            <p:cNvPicPr preferRelativeResize="0"/>
            <p:nvPr/>
          </p:nvPicPr>
          <p:blipFill>
            <a:blip r:embed="rId4">
              <a:alphaModFix/>
            </a:blip>
            <a:stretch>
              <a:fillRect/>
            </a:stretch>
          </p:blipFill>
          <p:spPr>
            <a:xfrm>
              <a:off x="566110" y="3291308"/>
              <a:ext cx="869315" cy="1376267"/>
            </a:xfrm>
            <a:prstGeom prst="rect">
              <a:avLst/>
            </a:prstGeom>
            <a:noFill/>
            <a:ln>
              <a:noFill/>
            </a:ln>
          </p:spPr>
        </p:pic>
      </p:grpSp>
      <p:grpSp>
        <p:nvGrpSpPr>
          <p:cNvPr id="68" name="Google Shape;68;p14"/>
          <p:cNvGrpSpPr/>
          <p:nvPr/>
        </p:nvGrpSpPr>
        <p:grpSpPr>
          <a:xfrm>
            <a:off x="2459698" y="3592990"/>
            <a:ext cx="2939166" cy="2193201"/>
            <a:chOff x="1870674" y="2807975"/>
            <a:chExt cx="2204375" cy="1644901"/>
          </a:xfrm>
        </p:grpSpPr>
        <p:sp>
          <p:nvSpPr>
            <p:cNvPr id="63" name="Google Shape;63;p14"/>
            <p:cNvSpPr txBox="1"/>
            <p:nvPr/>
          </p:nvSpPr>
          <p:spPr>
            <a:xfrm>
              <a:off x="1870674" y="2807975"/>
              <a:ext cx="1612413" cy="1644900"/>
            </a:xfrm>
            <a:prstGeom prst="rect">
              <a:avLst/>
            </a:prstGeom>
            <a:noFill/>
            <a:ln>
              <a:noFill/>
            </a:ln>
          </p:spPr>
          <p:txBody>
            <a:bodyPr spcFirstLastPara="1" wrap="square" lIns="121900" tIns="121900" rIns="121900" bIns="121900" anchor="t" anchorCtr="0">
              <a:noAutofit/>
            </a:bodyPr>
            <a:lstStyle/>
            <a:p>
              <a:r>
                <a:rPr lang="en" sz="2400" dirty="0"/>
                <a:t>Augmentation:</a:t>
              </a:r>
              <a:endParaRPr sz="2400" dirty="0"/>
            </a:p>
            <a:p>
              <a:r>
                <a:rPr lang="en" sz="1067" dirty="0"/>
                <a:t>Fog</a:t>
              </a:r>
              <a:endParaRPr sz="1067" dirty="0"/>
            </a:p>
            <a:p>
              <a:r>
                <a:rPr lang="en" sz="1067" dirty="0"/>
                <a:t>Rain</a:t>
              </a:r>
              <a:endParaRPr sz="1067" dirty="0"/>
            </a:p>
            <a:p>
              <a:r>
                <a:rPr lang="en" sz="1067" dirty="0"/>
                <a:t>Brighten</a:t>
              </a:r>
              <a:endParaRPr sz="1067" dirty="0"/>
            </a:p>
            <a:p>
              <a:r>
                <a:rPr lang="en" sz="1067" dirty="0"/>
                <a:t>Snow</a:t>
              </a:r>
              <a:endParaRPr sz="1067" dirty="0"/>
            </a:p>
            <a:p>
              <a:r>
                <a:rPr lang="en" sz="1067" dirty="0"/>
                <a:t>.</a:t>
              </a:r>
              <a:endParaRPr sz="1067" dirty="0"/>
            </a:p>
            <a:p>
              <a:r>
                <a:rPr lang="en" sz="1067" dirty="0"/>
                <a:t>.</a:t>
              </a:r>
              <a:endParaRPr sz="1067" dirty="0"/>
            </a:p>
            <a:p>
              <a:r>
                <a:rPr lang="en" sz="1067" dirty="0"/>
                <a:t>.</a:t>
              </a:r>
              <a:endParaRPr sz="1067" dirty="0"/>
            </a:p>
            <a:p>
              <a:r>
                <a:rPr lang="en" sz="1067" dirty="0"/>
                <a:t>Darken</a:t>
              </a:r>
              <a:endParaRPr sz="1067" dirty="0"/>
            </a:p>
            <a:p>
              <a:r>
                <a:rPr lang="en" sz="1067" dirty="0"/>
                <a:t>Shadow</a:t>
              </a:r>
              <a:endParaRPr sz="1067" dirty="0"/>
            </a:p>
            <a:p>
              <a:endParaRPr sz="2400" dirty="0"/>
            </a:p>
          </p:txBody>
        </p:sp>
        <p:pic>
          <p:nvPicPr>
            <p:cNvPr id="69" name="Google Shape;69;p14"/>
            <p:cNvPicPr preferRelativeResize="0"/>
            <p:nvPr/>
          </p:nvPicPr>
          <p:blipFill>
            <a:blip r:embed="rId5">
              <a:alphaModFix/>
            </a:blip>
            <a:stretch>
              <a:fillRect/>
            </a:stretch>
          </p:blipFill>
          <p:spPr>
            <a:xfrm>
              <a:off x="2404299" y="3149737"/>
              <a:ext cx="1278050" cy="704450"/>
            </a:xfrm>
            <a:prstGeom prst="rect">
              <a:avLst/>
            </a:prstGeom>
            <a:noFill/>
            <a:ln>
              <a:noFill/>
            </a:ln>
          </p:spPr>
        </p:pic>
        <p:pic>
          <p:nvPicPr>
            <p:cNvPr id="70" name="Google Shape;70;p14"/>
            <p:cNvPicPr preferRelativeResize="0"/>
            <p:nvPr/>
          </p:nvPicPr>
          <p:blipFill>
            <a:blip r:embed="rId6">
              <a:alphaModFix/>
            </a:blip>
            <a:stretch>
              <a:fillRect/>
            </a:stretch>
          </p:blipFill>
          <p:spPr>
            <a:xfrm>
              <a:off x="2576100" y="3488775"/>
              <a:ext cx="1278049" cy="721062"/>
            </a:xfrm>
            <a:prstGeom prst="rect">
              <a:avLst/>
            </a:prstGeom>
            <a:noFill/>
            <a:ln>
              <a:noFill/>
            </a:ln>
          </p:spPr>
        </p:pic>
        <p:pic>
          <p:nvPicPr>
            <p:cNvPr id="71" name="Google Shape;71;p14"/>
            <p:cNvPicPr preferRelativeResize="0"/>
            <p:nvPr/>
          </p:nvPicPr>
          <p:blipFill>
            <a:blip r:embed="rId7">
              <a:alphaModFix/>
            </a:blip>
            <a:stretch>
              <a:fillRect/>
            </a:stretch>
          </p:blipFill>
          <p:spPr>
            <a:xfrm>
              <a:off x="2797000" y="3737900"/>
              <a:ext cx="1278049" cy="714976"/>
            </a:xfrm>
            <a:prstGeom prst="rect">
              <a:avLst/>
            </a:prstGeom>
            <a:noFill/>
            <a:ln>
              <a:noFill/>
            </a:ln>
          </p:spPr>
        </p:pic>
      </p:grpSp>
      <p:cxnSp>
        <p:nvCxnSpPr>
          <p:cNvPr id="72" name="Google Shape;72;p14"/>
          <p:cNvCxnSpPr>
            <a:endCxn id="73" idx="1"/>
          </p:cNvCxnSpPr>
          <p:nvPr/>
        </p:nvCxnSpPr>
        <p:spPr>
          <a:xfrm rot="10800000" flipH="1">
            <a:off x="5424067" y="4867656"/>
            <a:ext cx="414000" cy="1200"/>
          </a:xfrm>
          <a:prstGeom prst="straightConnector1">
            <a:avLst/>
          </a:prstGeom>
          <a:noFill/>
          <a:ln w="19050" cap="flat" cmpd="sng">
            <a:solidFill>
              <a:schemeClr val="dk2"/>
            </a:solidFill>
            <a:prstDash val="solid"/>
            <a:round/>
            <a:headEnd type="none" w="med" len="med"/>
            <a:tailEnd type="triangle" w="med" len="med"/>
          </a:ln>
        </p:spPr>
      </p:cxnSp>
      <p:sp>
        <p:nvSpPr>
          <p:cNvPr id="73" name="Google Shape;73;p14"/>
          <p:cNvSpPr txBox="1"/>
          <p:nvPr/>
        </p:nvSpPr>
        <p:spPr>
          <a:xfrm>
            <a:off x="5838067" y="4386856"/>
            <a:ext cx="1886800" cy="961600"/>
          </a:xfrm>
          <a:prstGeom prst="rect">
            <a:avLst/>
          </a:prstGeom>
          <a:noFill/>
          <a:ln>
            <a:noFill/>
          </a:ln>
        </p:spPr>
        <p:txBody>
          <a:bodyPr spcFirstLastPara="1" wrap="square" lIns="121900" tIns="121900" rIns="121900" bIns="121900" anchor="t" anchorCtr="0">
            <a:noAutofit/>
          </a:bodyPr>
          <a:lstStyle/>
          <a:p>
            <a:r>
              <a:rPr lang="en" sz="2400"/>
              <a:t>Model Training:</a:t>
            </a:r>
            <a:endParaRPr sz="2400"/>
          </a:p>
          <a:p>
            <a:r>
              <a:rPr lang="en" sz="1067"/>
              <a:t>Minimize training loss</a:t>
            </a:r>
            <a:endParaRPr sz="1067"/>
          </a:p>
          <a:p>
            <a:endParaRPr sz="2400"/>
          </a:p>
        </p:txBody>
      </p:sp>
      <p:sp>
        <p:nvSpPr>
          <p:cNvPr id="74" name="Google Shape;74;p14"/>
          <p:cNvSpPr txBox="1"/>
          <p:nvPr/>
        </p:nvSpPr>
        <p:spPr>
          <a:xfrm>
            <a:off x="8077267" y="4386856"/>
            <a:ext cx="1594282" cy="961600"/>
          </a:xfrm>
          <a:prstGeom prst="rect">
            <a:avLst/>
          </a:prstGeom>
          <a:noFill/>
          <a:ln>
            <a:noFill/>
          </a:ln>
        </p:spPr>
        <p:txBody>
          <a:bodyPr spcFirstLastPara="1" wrap="square" lIns="121900" tIns="121900" rIns="121900" bIns="121900" anchor="t" anchorCtr="0">
            <a:noAutofit/>
          </a:bodyPr>
          <a:lstStyle/>
          <a:p>
            <a:r>
              <a:rPr lang="en" sz="2400" dirty="0"/>
              <a:t>Model Evaluation</a:t>
            </a:r>
            <a:endParaRPr sz="2400" dirty="0"/>
          </a:p>
          <a:p>
            <a:endParaRPr sz="1067" dirty="0"/>
          </a:p>
          <a:p>
            <a:endParaRPr sz="2400" dirty="0"/>
          </a:p>
        </p:txBody>
      </p:sp>
      <p:grpSp>
        <p:nvGrpSpPr>
          <p:cNvPr id="75" name="Google Shape;75;p14"/>
          <p:cNvGrpSpPr/>
          <p:nvPr/>
        </p:nvGrpSpPr>
        <p:grpSpPr>
          <a:xfrm>
            <a:off x="10051733" y="3624722"/>
            <a:ext cx="2026000" cy="2329479"/>
            <a:chOff x="5465950" y="1904124"/>
            <a:chExt cx="1519500" cy="1747109"/>
          </a:xfrm>
        </p:grpSpPr>
        <p:sp>
          <p:nvSpPr>
            <p:cNvPr id="76" name="Google Shape;76;p14"/>
            <p:cNvSpPr txBox="1"/>
            <p:nvPr/>
          </p:nvSpPr>
          <p:spPr>
            <a:xfrm>
              <a:off x="5465950" y="1904124"/>
              <a:ext cx="1519500" cy="373500"/>
            </a:xfrm>
            <a:prstGeom prst="rect">
              <a:avLst/>
            </a:prstGeom>
            <a:noFill/>
            <a:ln>
              <a:noFill/>
            </a:ln>
          </p:spPr>
          <p:txBody>
            <a:bodyPr spcFirstLastPara="1" wrap="square" lIns="121900" tIns="121900" rIns="121900" bIns="121900" anchor="t" anchorCtr="0">
              <a:noAutofit/>
            </a:bodyPr>
            <a:lstStyle/>
            <a:p>
              <a:r>
                <a:rPr lang="en" sz="1600"/>
                <a:t>Real-World Data</a:t>
              </a:r>
              <a:endParaRPr sz="1600"/>
            </a:p>
          </p:txBody>
        </p:sp>
        <p:pic>
          <p:nvPicPr>
            <p:cNvPr id="77" name="Google Shape;77;p14"/>
            <p:cNvPicPr preferRelativeResize="0"/>
            <p:nvPr/>
          </p:nvPicPr>
          <p:blipFill>
            <a:blip r:embed="rId8">
              <a:alphaModFix/>
            </a:blip>
            <a:stretch>
              <a:fillRect/>
            </a:stretch>
          </p:blipFill>
          <p:spPr>
            <a:xfrm>
              <a:off x="5573512" y="2168188"/>
              <a:ext cx="887574" cy="1353429"/>
            </a:xfrm>
            <a:prstGeom prst="rect">
              <a:avLst/>
            </a:prstGeom>
            <a:noFill/>
            <a:ln>
              <a:noFill/>
            </a:ln>
          </p:spPr>
        </p:pic>
        <p:pic>
          <p:nvPicPr>
            <p:cNvPr id="78" name="Google Shape;78;p14"/>
            <p:cNvPicPr preferRelativeResize="0"/>
            <p:nvPr/>
          </p:nvPicPr>
          <p:blipFill>
            <a:blip r:embed="rId9">
              <a:alphaModFix/>
            </a:blip>
            <a:stretch>
              <a:fillRect/>
            </a:stretch>
          </p:blipFill>
          <p:spPr>
            <a:xfrm>
              <a:off x="5819500" y="2315288"/>
              <a:ext cx="887575" cy="1335945"/>
            </a:xfrm>
            <a:prstGeom prst="rect">
              <a:avLst/>
            </a:prstGeom>
            <a:noFill/>
            <a:ln>
              <a:noFill/>
            </a:ln>
          </p:spPr>
        </p:pic>
      </p:grpSp>
      <p:cxnSp>
        <p:nvCxnSpPr>
          <p:cNvPr id="79" name="Google Shape;79;p14"/>
          <p:cNvCxnSpPr>
            <a:cxnSpLocks/>
            <a:stCxn id="74" idx="3"/>
          </p:cNvCxnSpPr>
          <p:nvPr/>
        </p:nvCxnSpPr>
        <p:spPr>
          <a:xfrm>
            <a:off x="9671549" y="4867656"/>
            <a:ext cx="388118" cy="400"/>
          </a:xfrm>
          <a:prstGeom prst="straightConnector1">
            <a:avLst/>
          </a:prstGeom>
          <a:noFill/>
          <a:ln w="19050" cap="flat" cmpd="sng">
            <a:solidFill>
              <a:schemeClr val="dk2"/>
            </a:solidFill>
            <a:prstDash val="solid"/>
            <a:round/>
            <a:headEnd type="triangle" w="med" len="med"/>
            <a:tailEnd type="none" w="med" len="med"/>
          </a:ln>
        </p:spPr>
      </p:cxnSp>
      <p:cxnSp>
        <p:nvCxnSpPr>
          <p:cNvPr id="80" name="Google Shape;80;p14"/>
          <p:cNvCxnSpPr>
            <a:cxnSpLocks/>
            <a:endCxn id="74" idx="1"/>
          </p:cNvCxnSpPr>
          <p:nvPr/>
        </p:nvCxnSpPr>
        <p:spPr>
          <a:xfrm flipV="1">
            <a:off x="7742067" y="4867656"/>
            <a:ext cx="335200" cy="8800"/>
          </a:xfrm>
          <a:prstGeom prst="straightConnector1">
            <a:avLst/>
          </a:prstGeom>
          <a:noFill/>
          <a:ln w="19050" cap="flat" cmpd="sng">
            <a:solidFill>
              <a:schemeClr val="dk2"/>
            </a:solidFill>
            <a:prstDash val="solid"/>
            <a:round/>
            <a:headEnd type="none" w="med" len="med"/>
            <a:tailEnd type="triangle" w="med" len="med"/>
          </a:ln>
        </p:spPr>
      </p:cxnSp>
      <p:cxnSp>
        <p:nvCxnSpPr>
          <p:cNvPr id="81" name="Google Shape;81;p14"/>
          <p:cNvCxnSpPr>
            <a:cxnSpLocks/>
            <a:stCxn id="74" idx="0"/>
            <a:endCxn id="63" idx="0"/>
          </p:cNvCxnSpPr>
          <p:nvPr/>
        </p:nvCxnSpPr>
        <p:spPr>
          <a:xfrm rot="16200000" flipV="1">
            <a:off x="5807591" y="1320039"/>
            <a:ext cx="793866" cy="5339768"/>
          </a:xfrm>
          <a:prstGeom prst="bentConnector3">
            <a:avLst>
              <a:gd name="adj1" fmla="val 128796"/>
            </a:avLst>
          </a:prstGeom>
          <a:noFill/>
          <a:ln w="9525" cap="flat" cmpd="sng">
            <a:solidFill>
              <a:schemeClr val="dk2"/>
            </a:solidFill>
            <a:prstDash val="solid"/>
            <a:round/>
            <a:headEnd type="none" w="med" len="med"/>
            <a:tailEnd type="triangle" w="med" len="med"/>
          </a:ln>
        </p:spPr>
      </p:cxnSp>
      <p:sp>
        <p:nvSpPr>
          <p:cNvPr id="82" name="Google Shape;82;p14"/>
          <p:cNvSpPr txBox="1"/>
          <p:nvPr/>
        </p:nvSpPr>
        <p:spPr>
          <a:xfrm>
            <a:off x="5087500" y="2954689"/>
            <a:ext cx="1467200" cy="320800"/>
          </a:xfrm>
          <a:prstGeom prst="rect">
            <a:avLst/>
          </a:prstGeom>
          <a:noFill/>
          <a:ln>
            <a:noFill/>
          </a:ln>
        </p:spPr>
        <p:txBody>
          <a:bodyPr spcFirstLastPara="1" wrap="square" lIns="121900" tIns="121900" rIns="121900" bIns="121900" anchor="t" anchorCtr="0">
            <a:noAutofit/>
          </a:bodyPr>
          <a:lstStyle/>
          <a:p>
            <a:r>
              <a:rPr lang="en" sz="1067"/>
              <a:t>Feedback</a:t>
            </a:r>
            <a:endParaRPr sz="267"/>
          </a:p>
          <a:p>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96" name="Rectangle 195">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5" name="Google Shape;185;p28"/>
          <p:cNvPicPr preferRelativeResize="0"/>
          <p:nvPr/>
        </p:nvPicPr>
        <p:blipFill>
          <a:blip r:embed="rId3">
            <a:alphaModFix/>
          </a:blip>
          <a:stretch>
            <a:fillRect/>
          </a:stretch>
        </p:blipFill>
        <p:spPr>
          <a:xfrm>
            <a:off x="6429377" y="3932237"/>
            <a:ext cx="2573338" cy="1631950"/>
          </a:xfrm>
          <a:prstGeom prst="rect">
            <a:avLst/>
          </a:prstGeom>
        </p:spPr>
      </p:pic>
      <p:pic>
        <p:nvPicPr>
          <p:cNvPr id="190" name="Google Shape;190;p28"/>
          <p:cNvPicPr preferRelativeResize="0"/>
          <p:nvPr/>
        </p:nvPicPr>
        <p:blipFill>
          <a:blip r:embed="rId4">
            <a:alphaModFix/>
          </a:blip>
          <a:stretch>
            <a:fillRect/>
          </a:stretch>
        </p:blipFill>
        <p:spPr>
          <a:xfrm>
            <a:off x="9069390" y="2227263"/>
            <a:ext cx="2573338" cy="1631950"/>
          </a:xfrm>
          <a:prstGeom prst="rect">
            <a:avLst/>
          </a:prstGeom>
        </p:spPr>
      </p:pic>
      <p:pic>
        <p:nvPicPr>
          <p:cNvPr id="184" name="Google Shape;184;p28"/>
          <p:cNvPicPr preferRelativeResize="0"/>
          <p:nvPr/>
        </p:nvPicPr>
        <p:blipFill>
          <a:blip r:embed="rId5">
            <a:alphaModFix/>
          </a:blip>
          <a:stretch>
            <a:fillRect/>
          </a:stretch>
        </p:blipFill>
        <p:spPr>
          <a:xfrm>
            <a:off x="9083676" y="3932238"/>
            <a:ext cx="2573338" cy="1631950"/>
          </a:xfrm>
          <a:prstGeom prst="rect">
            <a:avLst/>
          </a:prstGeom>
        </p:spPr>
      </p:pic>
      <p:sp>
        <p:nvSpPr>
          <p:cNvPr id="191" name="Google Shape;191;p28"/>
          <p:cNvSpPr txBox="1">
            <a:spLocks noGrp="1"/>
          </p:cNvSpPr>
          <p:nvPr>
            <p:ph type="title"/>
          </p:nvPr>
        </p:nvSpPr>
        <p:spPr>
          <a:xfrm>
            <a:off x="838200" y="672747"/>
            <a:ext cx="10515600" cy="715556"/>
          </a:xfrm>
          <a:prstGeom prst="rect">
            <a:avLst/>
          </a:prstGeom>
        </p:spPr>
        <p:txBody>
          <a:bodyPr spcFirstLastPara="1" vert="horz" lIns="91440" tIns="45720" rIns="91440" bIns="45720" rtlCol="0" anchor="ctr" anchorCtr="0">
            <a:normAutofit/>
          </a:bodyPr>
          <a:lstStyle/>
          <a:p>
            <a:pPr algn="ctr">
              <a:spcBef>
                <a:spcPct val="0"/>
              </a:spcBef>
            </a:pPr>
            <a:r>
              <a:rPr lang="en-US" sz="3200" kern="1200" dirty="0">
                <a:solidFill>
                  <a:schemeClr val="bg1"/>
                </a:solidFill>
                <a:latin typeface="+mj-lt"/>
                <a:ea typeface="+mj-ea"/>
                <a:cs typeface="+mj-cs"/>
              </a:rPr>
              <a:t>Results Visualization - Base</a:t>
            </a:r>
          </a:p>
        </p:txBody>
      </p:sp>
      <p:pic>
        <p:nvPicPr>
          <p:cNvPr id="2" name="Google Shape;200;p29">
            <a:extLst>
              <a:ext uri="{FF2B5EF4-FFF2-40B4-BE49-F238E27FC236}">
                <a16:creationId xmlns:a16="http://schemas.microsoft.com/office/drawing/2014/main" id="{4F8D061F-C38C-9698-0D94-DD7BA232C9AC}"/>
              </a:ext>
            </a:extLst>
          </p:cNvPr>
          <p:cNvPicPr preferRelativeResize="0"/>
          <p:nvPr/>
        </p:nvPicPr>
        <p:blipFill>
          <a:blip r:embed="rId6">
            <a:alphaModFix/>
          </a:blip>
          <a:stretch>
            <a:fillRect/>
          </a:stretch>
        </p:blipFill>
        <p:spPr>
          <a:xfrm>
            <a:off x="199102" y="2245336"/>
            <a:ext cx="2573338" cy="1630363"/>
          </a:xfrm>
          <a:prstGeom prst="rect">
            <a:avLst/>
          </a:prstGeom>
          <a:noFill/>
          <a:ln>
            <a:noFill/>
          </a:ln>
        </p:spPr>
      </p:pic>
      <p:pic>
        <p:nvPicPr>
          <p:cNvPr id="4" name="Google Shape;201;p29">
            <a:extLst>
              <a:ext uri="{FF2B5EF4-FFF2-40B4-BE49-F238E27FC236}">
                <a16:creationId xmlns:a16="http://schemas.microsoft.com/office/drawing/2014/main" id="{557F0B40-CCD5-FD54-4711-E8702277E427}"/>
              </a:ext>
            </a:extLst>
          </p:cNvPr>
          <p:cNvPicPr preferRelativeResize="0"/>
          <p:nvPr/>
        </p:nvPicPr>
        <p:blipFill>
          <a:blip r:embed="rId7">
            <a:alphaModFix/>
          </a:blip>
          <a:stretch>
            <a:fillRect/>
          </a:stretch>
        </p:blipFill>
        <p:spPr>
          <a:xfrm>
            <a:off x="2853709" y="2246131"/>
            <a:ext cx="2573338" cy="1613877"/>
          </a:xfrm>
          <a:prstGeom prst="rect">
            <a:avLst/>
          </a:prstGeom>
          <a:noFill/>
          <a:ln>
            <a:noFill/>
          </a:ln>
        </p:spPr>
      </p:pic>
      <p:pic>
        <p:nvPicPr>
          <p:cNvPr id="5" name="Google Shape;196;p29">
            <a:extLst>
              <a:ext uri="{FF2B5EF4-FFF2-40B4-BE49-F238E27FC236}">
                <a16:creationId xmlns:a16="http://schemas.microsoft.com/office/drawing/2014/main" id="{7C82EF51-F9CD-98D5-505B-DF30C18C64E2}"/>
              </a:ext>
            </a:extLst>
          </p:cNvPr>
          <p:cNvPicPr preferRelativeResize="0"/>
          <p:nvPr/>
        </p:nvPicPr>
        <p:blipFill>
          <a:blip r:embed="rId8">
            <a:alphaModFix/>
          </a:blip>
          <a:stretch>
            <a:fillRect/>
          </a:stretch>
        </p:blipFill>
        <p:spPr>
          <a:xfrm>
            <a:off x="199102" y="3950315"/>
            <a:ext cx="2562227" cy="1622117"/>
          </a:xfrm>
          <a:prstGeom prst="rect">
            <a:avLst/>
          </a:prstGeom>
          <a:noFill/>
          <a:ln>
            <a:noFill/>
          </a:ln>
        </p:spPr>
      </p:pic>
      <p:pic>
        <p:nvPicPr>
          <p:cNvPr id="6" name="Google Shape;203;p29">
            <a:extLst>
              <a:ext uri="{FF2B5EF4-FFF2-40B4-BE49-F238E27FC236}">
                <a16:creationId xmlns:a16="http://schemas.microsoft.com/office/drawing/2014/main" id="{A6F43325-E66A-E9BB-C4D3-C06976BD65CD}"/>
              </a:ext>
            </a:extLst>
          </p:cNvPr>
          <p:cNvPicPr preferRelativeResize="0"/>
          <p:nvPr/>
        </p:nvPicPr>
        <p:blipFill>
          <a:blip r:embed="rId9">
            <a:alphaModFix/>
          </a:blip>
          <a:stretch>
            <a:fillRect/>
          </a:stretch>
        </p:blipFill>
        <p:spPr>
          <a:xfrm>
            <a:off x="2853709" y="3950315"/>
            <a:ext cx="2584757" cy="1622117"/>
          </a:xfrm>
          <a:prstGeom prst="rect">
            <a:avLst/>
          </a:prstGeom>
          <a:noFill/>
          <a:ln>
            <a:noFill/>
          </a:ln>
        </p:spPr>
      </p:pic>
      <p:pic>
        <p:nvPicPr>
          <p:cNvPr id="7" name="Google Shape;202;p29">
            <a:extLst>
              <a:ext uri="{FF2B5EF4-FFF2-40B4-BE49-F238E27FC236}">
                <a16:creationId xmlns:a16="http://schemas.microsoft.com/office/drawing/2014/main" id="{A10B6FE9-A1A3-B740-25B4-0A8BA0C18B0F}"/>
              </a:ext>
            </a:extLst>
          </p:cNvPr>
          <p:cNvPicPr preferRelativeResize="0"/>
          <p:nvPr/>
        </p:nvPicPr>
        <p:blipFill>
          <a:blip r:embed="rId10">
            <a:alphaModFix/>
          </a:blip>
          <a:stretch>
            <a:fillRect/>
          </a:stretch>
        </p:blipFill>
        <p:spPr>
          <a:xfrm>
            <a:off x="6414783" y="2227263"/>
            <a:ext cx="2573338" cy="1613877"/>
          </a:xfrm>
          <a:prstGeom prst="rect">
            <a:avLst/>
          </a:prstGeom>
          <a:noFill/>
          <a:ln>
            <a:noFill/>
          </a:ln>
        </p:spPr>
      </p:pic>
      <p:pic>
        <p:nvPicPr>
          <p:cNvPr id="8" name="Google Shape;198;p29">
            <a:extLst>
              <a:ext uri="{FF2B5EF4-FFF2-40B4-BE49-F238E27FC236}">
                <a16:creationId xmlns:a16="http://schemas.microsoft.com/office/drawing/2014/main" id="{BC1EF822-4824-55F3-9047-7A0FEDF4560C}"/>
              </a:ext>
            </a:extLst>
          </p:cNvPr>
          <p:cNvPicPr preferRelativeResize="0"/>
          <p:nvPr/>
        </p:nvPicPr>
        <p:blipFill>
          <a:blip r:embed="rId11">
            <a:alphaModFix/>
          </a:blip>
          <a:stretch>
            <a:fillRect/>
          </a:stretch>
        </p:blipFill>
        <p:spPr>
          <a:xfrm>
            <a:off x="6429377" y="3945451"/>
            <a:ext cx="2573338" cy="1618736"/>
          </a:xfrm>
          <a:prstGeom prst="rect">
            <a:avLst/>
          </a:prstGeom>
          <a:noFill/>
          <a:ln>
            <a:noFill/>
          </a:ln>
        </p:spPr>
      </p:pic>
      <p:pic>
        <p:nvPicPr>
          <p:cNvPr id="9" name="Google Shape;197;p29">
            <a:extLst>
              <a:ext uri="{FF2B5EF4-FFF2-40B4-BE49-F238E27FC236}">
                <a16:creationId xmlns:a16="http://schemas.microsoft.com/office/drawing/2014/main" id="{5EC17D1E-CF55-C0D7-0AC1-0160D5125E58}"/>
              </a:ext>
            </a:extLst>
          </p:cNvPr>
          <p:cNvPicPr preferRelativeResize="0"/>
          <p:nvPr/>
        </p:nvPicPr>
        <p:blipFill>
          <a:blip r:embed="rId12">
            <a:alphaModFix/>
          </a:blip>
          <a:stretch>
            <a:fillRect/>
          </a:stretch>
        </p:blipFill>
        <p:spPr>
          <a:xfrm>
            <a:off x="9083676" y="3932237"/>
            <a:ext cx="2573338" cy="1640195"/>
          </a:xfrm>
          <a:prstGeom prst="rect">
            <a:avLst/>
          </a:prstGeom>
          <a:noFill/>
          <a:ln>
            <a:noFill/>
          </a:ln>
        </p:spPr>
      </p:pic>
      <p:pic>
        <p:nvPicPr>
          <p:cNvPr id="10" name="Google Shape;199;p29">
            <a:extLst>
              <a:ext uri="{FF2B5EF4-FFF2-40B4-BE49-F238E27FC236}">
                <a16:creationId xmlns:a16="http://schemas.microsoft.com/office/drawing/2014/main" id="{FB1612CC-5094-0FCD-A657-875961BE4783}"/>
              </a:ext>
            </a:extLst>
          </p:cNvPr>
          <p:cNvPicPr preferRelativeResize="0"/>
          <p:nvPr/>
        </p:nvPicPr>
        <p:blipFill>
          <a:blip r:embed="rId13">
            <a:alphaModFix/>
          </a:blip>
          <a:stretch>
            <a:fillRect/>
          </a:stretch>
        </p:blipFill>
        <p:spPr>
          <a:xfrm>
            <a:off x="9083676" y="2245336"/>
            <a:ext cx="2559052" cy="1613877"/>
          </a:xfrm>
          <a:prstGeom prst="rect">
            <a:avLst/>
          </a:prstGeom>
          <a:noFill/>
          <a:ln>
            <a:noFill/>
          </a:ln>
        </p:spPr>
      </p:pic>
    </p:spTree>
    <p:extLst>
      <p:ext uri="{BB962C8B-B14F-4D97-AF65-F5344CB8AC3E}">
        <p14:creationId xmlns:p14="http://schemas.microsoft.com/office/powerpoint/2010/main" val="1442490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2"/>
        <p:cNvGrpSpPr/>
        <p:nvPr/>
      </p:nvGrpSpPr>
      <p:grpSpPr>
        <a:xfrm>
          <a:off x="0" y="0"/>
          <a:ext cx="0" cy="0"/>
          <a:chOff x="0" y="0"/>
          <a:chExt cx="0" cy="0"/>
        </a:xfrm>
      </p:grpSpPr>
      <p:sp>
        <p:nvSpPr>
          <p:cNvPr id="196" name="Rectangle 195">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Google Shape;191;p28"/>
          <p:cNvSpPr txBox="1">
            <a:spLocks noGrp="1"/>
          </p:cNvSpPr>
          <p:nvPr>
            <p:ph type="title"/>
          </p:nvPr>
        </p:nvSpPr>
        <p:spPr>
          <a:xfrm>
            <a:off x="838200" y="672747"/>
            <a:ext cx="10515600" cy="715556"/>
          </a:xfrm>
          <a:prstGeom prst="rect">
            <a:avLst/>
          </a:prstGeom>
        </p:spPr>
        <p:txBody>
          <a:bodyPr spcFirstLastPara="1" vert="horz" lIns="91440" tIns="45720" rIns="91440" bIns="45720" rtlCol="0" anchor="ctr" anchorCtr="0">
            <a:normAutofit/>
          </a:bodyPr>
          <a:lstStyle/>
          <a:p>
            <a:pPr algn="ctr">
              <a:spcBef>
                <a:spcPct val="0"/>
              </a:spcBef>
            </a:pPr>
            <a:r>
              <a:rPr lang="en-US" sz="3200" kern="1200" dirty="0">
                <a:solidFill>
                  <a:schemeClr val="bg1"/>
                </a:solidFill>
                <a:latin typeface="+mj-lt"/>
                <a:ea typeface="+mj-ea"/>
                <a:cs typeface="+mj-cs"/>
              </a:rPr>
              <a:t>Results Visualization - Aug</a:t>
            </a:r>
          </a:p>
        </p:txBody>
      </p:sp>
      <p:pic>
        <p:nvPicPr>
          <p:cNvPr id="3" name="Google Shape;209;p30">
            <a:extLst>
              <a:ext uri="{FF2B5EF4-FFF2-40B4-BE49-F238E27FC236}">
                <a16:creationId xmlns:a16="http://schemas.microsoft.com/office/drawing/2014/main" id="{5472EE4C-EC03-392B-7747-B934360AFCA2}"/>
              </a:ext>
            </a:extLst>
          </p:cNvPr>
          <p:cNvPicPr preferRelativeResize="0"/>
          <p:nvPr/>
        </p:nvPicPr>
        <p:blipFill>
          <a:blip r:embed="rId3">
            <a:alphaModFix/>
          </a:blip>
          <a:stretch>
            <a:fillRect/>
          </a:stretch>
        </p:blipFill>
        <p:spPr>
          <a:xfrm>
            <a:off x="271673" y="2410615"/>
            <a:ext cx="2729771" cy="1625600"/>
          </a:xfrm>
          <a:prstGeom prst="rect">
            <a:avLst/>
          </a:prstGeom>
          <a:noFill/>
          <a:ln>
            <a:noFill/>
          </a:ln>
        </p:spPr>
      </p:pic>
      <p:pic>
        <p:nvPicPr>
          <p:cNvPr id="8" name="Google Shape;211;p30">
            <a:extLst>
              <a:ext uri="{FF2B5EF4-FFF2-40B4-BE49-F238E27FC236}">
                <a16:creationId xmlns:a16="http://schemas.microsoft.com/office/drawing/2014/main" id="{969E92AE-F172-6859-D029-DF9D8E625100}"/>
              </a:ext>
            </a:extLst>
          </p:cNvPr>
          <p:cNvPicPr preferRelativeResize="0"/>
          <p:nvPr/>
        </p:nvPicPr>
        <p:blipFill>
          <a:blip r:embed="rId4">
            <a:alphaModFix/>
          </a:blip>
          <a:stretch>
            <a:fillRect/>
          </a:stretch>
        </p:blipFill>
        <p:spPr>
          <a:xfrm>
            <a:off x="3299197" y="2411457"/>
            <a:ext cx="2729771" cy="1625599"/>
          </a:xfrm>
          <a:prstGeom prst="rect">
            <a:avLst/>
          </a:prstGeom>
          <a:noFill/>
          <a:ln>
            <a:noFill/>
          </a:ln>
        </p:spPr>
      </p:pic>
      <p:pic>
        <p:nvPicPr>
          <p:cNvPr id="11" name="Google Shape;214;p30">
            <a:extLst>
              <a:ext uri="{FF2B5EF4-FFF2-40B4-BE49-F238E27FC236}">
                <a16:creationId xmlns:a16="http://schemas.microsoft.com/office/drawing/2014/main" id="{5AEDD86F-550A-8810-55AA-0D464DFAFCA4}"/>
              </a:ext>
            </a:extLst>
          </p:cNvPr>
          <p:cNvPicPr preferRelativeResize="0"/>
          <p:nvPr/>
        </p:nvPicPr>
        <p:blipFill>
          <a:blip r:embed="rId5">
            <a:alphaModFix/>
          </a:blip>
          <a:stretch>
            <a:fillRect/>
          </a:stretch>
        </p:blipFill>
        <p:spPr>
          <a:xfrm>
            <a:off x="6326721" y="4156498"/>
            <a:ext cx="2729771" cy="1625600"/>
          </a:xfrm>
          <a:prstGeom prst="rect">
            <a:avLst/>
          </a:prstGeom>
          <a:noFill/>
          <a:ln>
            <a:noFill/>
          </a:ln>
        </p:spPr>
      </p:pic>
      <p:pic>
        <p:nvPicPr>
          <p:cNvPr id="12" name="Google Shape;215;p30">
            <a:extLst>
              <a:ext uri="{FF2B5EF4-FFF2-40B4-BE49-F238E27FC236}">
                <a16:creationId xmlns:a16="http://schemas.microsoft.com/office/drawing/2014/main" id="{609B545F-87B6-6332-8CC7-D06E72E639FD}"/>
              </a:ext>
            </a:extLst>
          </p:cNvPr>
          <p:cNvPicPr preferRelativeResize="0"/>
          <p:nvPr/>
        </p:nvPicPr>
        <p:blipFill>
          <a:blip r:embed="rId6">
            <a:alphaModFix/>
          </a:blip>
          <a:stretch>
            <a:fillRect/>
          </a:stretch>
        </p:blipFill>
        <p:spPr>
          <a:xfrm>
            <a:off x="6326721" y="2410616"/>
            <a:ext cx="2726178" cy="1625599"/>
          </a:xfrm>
          <a:prstGeom prst="rect">
            <a:avLst/>
          </a:prstGeom>
          <a:noFill/>
          <a:ln>
            <a:noFill/>
          </a:ln>
        </p:spPr>
      </p:pic>
      <p:pic>
        <p:nvPicPr>
          <p:cNvPr id="13" name="Google Shape;216;p30">
            <a:extLst>
              <a:ext uri="{FF2B5EF4-FFF2-40B4-BE49-F238E27FC236}">
                <a16:creationId xmlns:a16="http://schemas.microsoft.com/office/drawing/2014/main" id="{E1EA2F2D-441C-AB37-C103-DF13A56407B5}"/>
              </a:ext>
            </a:extLst>
          </p:cNvPr>
          <p:cNvPicPr preferRelativeResize="0"/>
          <p:nvPr/>
        </p:nvPicPr>
        <p:blipFill>
          <a:blip r:embed="rId7">
            <a:alphaModFix/>
          </a:blip>
          <a:stretch>
            <a:fillRect/>
          </a:stretch>
        </p:blipFill>
        <p:spPr>
          <a:xfrm>
            <a:off x="271673" y="4156498"/>
            <a:ext cx="2729771" cy="1625600"/>
          </a:xfrm>
          <a:prstGeom prst="rect">
            <a:avLst/>
          </a:prstGeom>
          <a:noFill/>
          <a:ln>
            <a:noFill/>
          </a:ln>
        </p:spPr>
      </p:pic>
      <p:pic>
        <p:nvPicPr>
          <p:cNvPr id="7" name="Google Shape;210;p30">
            <a:extLst>
              <a:ext uri="{FF2B5EF4-FFF2-40B4-BE49-F238E27FC236}">
                <a16:creationId xmlns:a16="http://schemas.microsoft.com/office/drawing/2014/main" id="{B5AA6F48-38AA-D2A3-9579-EFD2C4925B93}"/>
              </a:ext>
            </a:extLst>
          </p:cNvPr>
          <p:cNvPicPr preferRelativeResize="0"/>
          <p:nvPr/>
        </p:nvPicPr>
        <p:blipFill>
          <a:blip r:embed="rId8">
            <a:alphaModFix/>
          </a:blip>
          <a:stretch>
            <a:fillRect/>
          </a:stretch>
        </p:blipFill>
        <p:spPr>
          <a:xfrm>
            <a:off x="3302790" y="4159427"/>
            <a:ext cx="2726178" cy="1625600"/>
          </a:xfrm>
          <a:prstGeom prst="rect">
            <a:avLst/>
          </a:prstGeom>
          <a:noFill/>
          <a:ln>
            <a:noFill/>
          </a:ln>
        </p:spPr>
      </p:pic>
      <p:pic>
        <p:nvPicPr>
          <p:cNvPr id="10" name="Google Shape;213;p30">
            <a:extLst>
              <a:ext uri="{FF2B5EF4-FFF2-40B4-BE49-F238E27FC236}">
                <a16:creationId xmlns:a16="http://schemas.microsoft.com/office/drawing/2014/main" id="{186AFD17-F618-E6D2-E345-EB7395F7AB73}"/>
              </a:ext>
            </a:extLst>
          </p:cNvPr>
          <p:cNvPicPr preferRelativeResize="0"/>
          <p:nvPr/>
        </p:nvPicPr>
        <p:blipFill>
          <a:blip r:embed="rId9">
            <a:alphaModFix/>
          </a:blip>
          <a:stretch>
            <a:fillRect/>
          </a:stretch>
        </p:blipFill>
        <p:spPr>
          <a:xfrm>
            <a:off x="9178077" y="2410615"/>
            <a:ext cx="2726178" cy="1625599"/>
          </a:xfrm>
          <a:prstGeom prst="rect">
            <a:avLst/>
          </a:prstGeom>
          <a:noFill/>
          <a:ln>
            <a:noFill/>
          </a:ln>
        </p:spPr>
      </p:pic>
      <p:pic>
        <p:nvPicPr>
          <p:cNvPr id="9" name="Google Shape;212;p30">
            <a:extLst>
              <a:ext uri="{FF2B5EF4-FFF2-40B4-BE49-F238E27FC236}">
                <a16:creationId xmlns:a16="http://schemas.microsoft.com/office/drawing/2014/main" id="{9D89C552-9BF0-B9C5-B8CB-668E9B698C10}"/>
              </a:ext>
            </a:extLst>
          </p:cNvPr>
          <p:cNvPicPr preferRelativeResize="0"/>
          <p:nvPr/>
        </p:nvPicPr>
        <p:blipFill>
          <a:blip r:embed="rId10">
            <a:alphaModFix/>
          </a:blip>
          <a:stretch>
            <a:fillRect/>
          </a:stretch>
        </p:blipFill>
        <p:spPr>
          <a:xfrm>
            <a:off x="9178077" y="4156498"/>
            <a:ext cx="2713149" cy="1625599"/>
          </a:xfrm>
          <a:prstGeom prst="rect">
            <a:avLst/>
          </a:prstGeom>
          <a:noFill/>
          <a:ln>
            <a:noFill/>
          </a:ln>
        </p:spPr>
      </p:pic>
    </p:spTree>
    <p:extLst>
      <p:ext uri="{BB962C8B-B14F-4D97-AF65-F5344CB8AC3E}">
        <p14:creationId xmlns:p14="http://schemas.microsoft.com/office/powerpoint/2010/main" val="1496898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1"/>
        <p:cNvGrpSpPr/>
        <p:nvPr/>
      </p:nvGrpSpPr>
      <p:grpSpPr>
        <a:xfrm>
          <a:off x="0" y="0"/>
          <a:ext cx="0" cy="0"/>
          <a:chOff x="0" y="0"/>
          <a:chExt cx="0" cy="0"/>
        </a:xfrm>
      </p:grpSpPr>
      <p:sp useBgFill="1">
        <p:nvSpPr>
          <p:cNvPr id="237" name="Rectangle 236">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Freeform: Shape 238">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22" name="Google Shape;222;p31"/>
          <p:cNvSpPr txBox="1">
            <a:spLocks noGrp="1"/>
          </p:cNvSpPr>
          <p:nvPr>
            <p:ph type="title"/>
          </p:nvPr>
        </p:nvSpPr>
        <p:spPr>
          <a:xfrm>
            <a:off x="838201" y="643467"/>
            <a:ext cx="3888526" cy="1800526"/>
          </a:xfrm>
          <a:prstGeom prst="rect">
            <a:avLst/>
          </a:prstGeom>
        </p:spPr>
        <p:txBody>
          <a:bodyPr spcFirstLastPara="1" vert="horz" lIns="91440" tIns="45720" rIns="91440" bIns="45720" rtlCol="0" anchor="ctr" anchorCtr="0">
            <a:normAutofit/>
          </a:bodyPr>
          <a:lstStyle/>
          <a:p>
            <a:pPr>
              <a:spcBef>
                <a:spcPct val="0"/>
              </a:spcBef>
            </a:pPr>
            <a:r>
              <a:rPr lang="en-US" b="1" u="sng" kern="1200">
                <a:solidFill>
                  <a:schemeClr val="tx1"/>
                </a:solidFill>
                <a:latin typeface="+mj-lt"/>
                <a:ea typeface="+mj-ea"/>
                <a:cs typeface="+mj-cs"/>
              </a:rPr>
              <a:t>Trade-Offs / Problems</a:t>
            </a:r>
          </a:p>
        </p:txBody>
      </p:sp>
      <p:sp>
        <p:nvSpPr>
          <p:cNvPr id="223" name="Google Shape;223;p31"/>
          <p:cNvSpPr txBox="1"/>
          <p:nvPr/>
        </p:nvSpPr>
        <p:spPr>
          <a:xfrm>
            <a:off x="838201" y="2623381"/>
            <a:ext cx="3888528" cy="3553581"/>
          </a:xfrm>
          <a:prstGeom prst="rect">
            <a:avLst/>
          </a:prstGeom>
        </p:spPr>
        <p:txBody>
          <a:bodyPr spcFirstLastPara="1" vert="horz" lIns="91440" tIns="45720" rIns="91440" bIns="45720" rtlCol="0" anchorCtr="0">
            <a:normAutofit/>
          </a:bodyPr>
          <a:lstStyle/>
          <a:p>
            <a:pPr marL="609585" indent="-228600">
              <a:lnSpc>
                <a:spcPct val="90000"/>
              </a:lnSpc>
              <a:spcAft>
                <a:spcPts val="600"/>
              </a:spcAft>
              <a:buSzPts val="1400"/>
              <a:buFont typeface="Arial" panose="020B0604020202020204" pitchFamily="34" charset="0"/>
              <a:buChar char="•"/>
            </a:pPr>
            <a:r>
              <a:rPr lang="en-US" sz="1700"/>
              <a:t>Major problems were computation time and resource limitation</a:t>
            </a:r>
          </a:p>
          <a:p>
            <a:pPr marL="609585" indent="-228600">
              <a:lnSpc>
                <a:spcPct val="90000"/>
              </a:lnSpc>
              <a:spcAft>
                <a:spcPts val="600"/>
              </a:spcAft>
              <a:buSzPts val="1400"/>
              <a:buFont typeface="Arial" panose="020B0604020202020204" pitchFamily="34" charset="0"/>
              <a:buChar char="•"/>
            </a:pPr>
            <a:r>
              <a:rPr lang="en-US" sz="1700"/>
              <a:t>Simple UNet was used instead of complex segmentation networks</a:t>
            </a:r>
          </a:p>
          <a:p>
            <a:pPr marL="609585" indent="-228600">
              <a:lnSpc>
                <a:spcPct val="90000"/>
              </a:lnSpc>
              <a:spcAft>
                <a:spcPts val="600"/>
              </a:spcAft>
              <a:buSzPts val="1400"/>
              <a:buFont typeface="Arial" panose="020B0604020202020204" pitchFamily="34" charset="0"/>
              <a:buChar char="•"/>
            </a:pPr>
            <a:r>
              <a:rPr lang="en-US" sz="1700"/>
              <a:t>Resolution was reduced by a factor 20.</a:t>
            </a:r>
          </a:p>
          <a:p>
            <a:pPr marL="609585" indent="-228600">
              <a:lnSpc>
                <a:spcPct val="90000"/>
              </a:lnSpc>
              <a:spcAft>
                <a:spcPts val="600"/>
              </a:spcAft>
              <a:buSzPts val="1400"/>
              <a:buFont typeface="Arial" panose="020B0604020202020204" pitchFamily="34" charset="0"/>
              <a:buChar char="•"/>
            </a:pPr>
            <a:r>
              <a:rPr lang="en-US" sz="1700"/>
              <a:t>Iterations of training were lowered.</a:t>
            </a:r>
          </a:p>
          <a:p>
            <a:pPr marL="609585" indent="-228600">
              <a:lnSpc>
                <a:spcPct val="90000"/>
              </a:lnSpc>
              <a:spcAft>
                <a:spcPts val="600"/>
              </a:spcAft>
              <a:buSzPts val="1400"/>
              <a:buFont typeface="Arial" panose="020B0604020202020204" pitchFamily="34" charset="0"/>
              <a:buChar char="•"/>
            </a:pPr>
            <a:r>
              <a:rPr lang="en-US" sz="1700"/>
              <a:t>Types of Augmentation were restricted.</a:t>
            </a:r>
          </a:p>
        </p:txBody>
      </p:sp>
      <p:pic>
        <p:nvPicPr>
          <p:cNvPr id="227" name="Graphic 226" descr="Estatísticas">
            <a:extLst>
              <a:ext uri="{FF2B5EF4-FFF2-40B4-BE49-F238E27FC236}">
                <a16:creationId xmlns:a16="http://schemas.microsoft.com/office/drawing/2014/main" id="{35CAFDC7-6504-5203-BE87-162ABEB209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800986" y="1069398"/>
            <a:ext cx="4747547" cy="4747547"/>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2"/>
          <p:cNvSpPr txBox="1">
            <a:spLocks noGrp="1"/>
          </p:cNvSpPr>
          <p:nvPr>
            <p:ph type="title"/>
          </p:nvPr>
        </p:nvSpPr>
        <p:spPr>
          <a:xfrm>
            <a:off x="415600" y="156467"/>
            <a:ext cx="11360800" cy="763600"/>
          </a:xfrm>
          <a:prstGeom prst="rect">
            <a:avLst/>
          </a:prstGeom>
        </p:spPr>
        <p:txBody>
          <a:bodyPr spcFirstLastPara="1" vert="horz" wrap="square" lIns="121900" tIns="121900" rIns="121900" bIns="121900" rtlCol="0" anchor="t" anchorCtr="0">
            <a:normAutofit fontScale="90000"/>
          </a:bodyPr>
          <a:lstStyle/>
          <a:p>
            <a:r>
              <a:rPr lang="en" b="1" dirty="0"/>
              <a:t>Conclusions</a:t>
            </a:r>
            <a:endParaRPr b="1" dirty="0"/>
          </a:p>
        </p:txBody>
      </p:sp>
      <p:sp>
        <p:nvSpPr>
          <p:cNvPr id="229" name="Google Shape;229;p32"/>
          <p:cNvSpPr txBox="1"/>
          <p:nvPr/>
        </p:nvSpPr>
        <p:spPr>
          <a:xfrm>
            <a:off x="489900" y="867101"/>
            <a:ext cx="10982000" cy="2092840"/>
          </a:xfrm>
          <a:prstGeom prst="rect">
            <a:avLst/>
          </a:prstGeom>
          <a:noFill/>
          <a:ln>
            <a:noFill/>
          </a:ln>
        </p:spPr>
        <p:txBody>
          <a:bodyPr spcFirstLastPara="1" wrap="square" lIns="121900" tIns="121900" rIns="121900" bIns="121900" anchor="t" anchorCtr="0">
            <a:spAutoFit/>
          </a:bodyPr>
          <a:lstStyle/>
          <a:p>
            <a:pPr algn="just"/>
            <a:r>
              <a:rPr lang="en" sz="2400" dirty="0"/>
              <a:t>We have trained the models to get the best augmentation parameters, which will augment the synthetic data in such a way that it represents the distribution of the real world data. The accuracies obtained provide proof for even further improvements. This could potentially solve scarcity of real world data by substituting with synthetic data. </a:t>
            </a:r>
            <a:endParaRPr sz="2400" dirty="0"/>
          </a:p>
        </p:txBody>
      </p:sp>
      <p:sp>
        <p:nvSpPr>
          <p:cNvPr id="230" name="Google Shape;230;p32"/>
          <p:cNvSpPr txBox="1"/>
          <p:nvPr/>
        </p:nvSpPr>
        <p:spPr>
          <a:xfrm>
            <a:off x="2714067" y="2409567"/>
            <a:ext cx="7626000" cy="615513"/>
          </a:xfrm>
          <a:prstGeom prst="rect">
            <a:avLst/>
          </a:prstGeom>
          <a:noFill/>
          <a:ln>
            <a:noFill/>
          </a:ln>
        </p:spPr>
        <p:txBody>
          <a:bodyPr spcFirstLastPara="1" wrap="square" lIns="121900" tIns="121900" rIns="121900" bIns="121900" anchor="t" anchorCtr="0">
            <a:spAutoFit/>
          </a:bodyPr>
          <a:lstStyle/>
          <a:p>
            <a:endParaRPr sz="2400"/>
          </a:p>
        </p:txBody>
      </p:sp>
      <p:graphicFrame>
        <p:nvGraphicFramePr>
          <p:cNvPr id="233" name="Google Shape;231;p32">
            <a:extLst>
              <a:ext uri="{FF2B5EF4-FFF2-40B4-BE49-F238E27FC236}">
                <a16:creationId xmlns:a16="http://schemas.microsoft.com/office/drawing/2014/main" id="{2C1A1D07-8198-DF87-12A8-85D437D15BCD}"/>
              </a:ext>
            </a:extLst>
          </p:cNvPr>
          <p:cNvGraphicFramePr/>
          <p:nvPr>
            <p:extLst>
              <p:ext uri="{D42A27DB-BD31-4B8C-83A1-F6EECF244321}">
                <p14:modId xmlns:p14="http://schemas.microsoft.com/office/powerpoint/2010/main" val="3687729713"/>
              </p:ext>
            </p:extLst>
          </p:nvPr>
        </p:nvGraphicFramePr>
        <p:xfrm>
          <a:off x="489900" y="3090034"/>
          <a:ext cx="10392800" cy="3662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E72FF2-FC81-1F18-F418-50F619DB44D6}"/>
              </a:ext>
            </a:extLst>
          </p:cNvPr>
          <p:cNvSpPr>
            <a:spLocks noGrp="1"/>
          </p:cNvSpPr>
          <p:nvPr>
            <p:ph type="title"/>
          </p:nvPr>
        </p:nvSpPr>
        <p:spPr>
          <a:xfrm>
            <a:off x="559035" y="2841812"/>
            <a:ext cx="11360800" cy="2343085"/>
          </a:xfrm>
        </p:spPr>
        <p:txBody>
          <a:bodyPr>
            <a:normAutofit/>
          </a:bodyPr>
          <a:lstStyle/>
          <a:p>
            <a:pPr algn="ctr"/>
            <a:r>
              <a:rPr lang="en-US" sz="8800" dirty="0"/>
              <a:t>Questions?</a:t>
            </a:r>
          </a:p>
        </p:txBody>
      </p:sp>
    </p:spTree>
    <p:extLst>
      <p:ext uri="{BB962C8B-B14F-4D97-AF65-F5344CB8AC3E}">
        <p14:creationId xmlns:p14="http://schemas.microsoft.com/office/powerpoint/2010/main" val="640563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6"/>
        <p:cNvGrpSpPr/>
        <p:nvPr/>
      </p:nvGrpSpPr>
      <p:grpSpPr>
        <a:xfrm>
          <a:off x="0" y="0"/>
          <a:ext cx="0" cy="0"/>
          <a:chOff x="0" y="0"/>
          <a:chExt cx="0" cy="0"/>
        </a:xfrm>
      </p:grpSpPr>
      <p:sp>
        <p:nvSpPr>
          <p:cNvPr id="102" name="Rectangle 99">
            <a:extLst>
              <a:ext uri="{FF2B5EF4-FFF2-40B4-BE49-F238E27FC236}">
                <a16:creationId xmlns:a16="http://schemas.microsoft.com/office/drawing/2014/main" id="{E02F3C71-C981-4614-98EA-D6C494F80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Google Shape;87;p15"/>
          <p:cNvSpPr txBox="1">
            <a:spLocks noGrp="1"/>
          </p:cNvSpPr>
          <p:nvPr>
            <p:ph type="title"/>
          </p:nvPr>
        </p:nvSpPr>
        <p:spPr>
          <a:xfrm>
            <a:off x="821516" y="640263"/>
            <a:ext cx="6204984" cy="1344975"/>
          </a:xfrm>
          <a:prstGeom prst="rect">
            <a:avLst/>
          </a:prstGeom>
        </p:spPr>
        <p:txBody>
          <a:bodyPr spcFirstLastPara="1" vert="horz" lIns="91440" tIns="45720" rIns="91440" bIns="45720" rtlCol="0" anchor="ctr" anchorCtr="0">
            <a:normAutofit/>
          </a:bodyPr>
          <a:lstStyle/>
          <a:p>
            <a:pPr>
              <a:spcBef>
                <a:spcPct val="0"/>
              </a:spcBef>
              <a:spcAft>
                <a:spcPts val="1600"/>
              </a:spcAft>
              <a:buClr>
                <a:schemeClr val="dk1"/>
              </a:buClr>
              <a:buSzPct val="39285"/>
            </a:pPr>
            <a:r>
              <a:rPr lang="en-US" sz="4000"/>
              <a:t>CityScapes</a:t>
            </a:r>
          </a:p>
        </p:txBody>
      </p:sp>
      <p:sp>
        <p:nvSpPr>
          <p:cNvPr id="88" name="Google Shape;88;p15"/>
          <p:cNvSpPr txBox="1">
            <a:spLocks noGrp="1"/>
          </p:cNvSpPr>
          <p:nvPr>
            <p:ph type="body" idx="1"/>
          </p:nvPr>
        </p:nvSpPr>
        <p:spPr>
          <a:xfrm>
            <a:off x="821515" y="2121762"/>
            <a:ext cx="6204984" cy="3626917"/>
          </a:xfrm>
          <a:prstGeom prst="rect">
            <a:avLst/>
          </a:prstGeom>
        </p:spPr>
        <p:txBody>
          <a:bodyPr spcFirstLastPara="1" vert="horz" lIns="91440" tIns="45720" rIns="91440" bIns="45720" rtlCol="0" anchorCtr="0">
            <a:normAutofit/>
          </a:bodyPr>
          <a:lstStyle/>
          <a:p>
            <a:pPr marL="0" indent="-228600">
              <a:buFont typeface="Arial" panose="020B0604020202020204" pitchFamily="34" charset="0"/>
              <a:buChar char="•"/>
            </a:pPr>
            <a:r>
              <a:rPr lang="en-US" sz="2400"/>
              <a:t>Large-scale database of stereo video sequences recorded from the streets of 50 different cities</a:t>
            </a:r>
          </a:p>
          <a:p>
            <a:pPr marL="0" indent="-228600">
              <a:spcBef>
                <a:spcPts val="1600"/>
              </a:spcBef>
              <a:buFont typeface="Arial" panose="020B0604020202020204" pitchFamily="34" charset="0"/>
              <a:buChar char="•"/>
            </a:pPr>
            <a:r>
              <a:rPr lang="en-US" sz="2400"/>
              <a:t>Video sequences collected from in front of a car focusing on semantic understanding of urban street scenes</a:t>
            </a:r>
          </a:p>
          <a:p>
            <a:pPr marL="0" indent="-228600">
              <a:spcBef>
                <a:spcPts val="1600"/>
              </a:spcBef>
              <a:spcAft>
                <a:spcPts val="1600"/>
              </a:spcAft>
              <a:buFont typeface="Arial" panose="020B0604020202020204" pitchFamily="34" charset="0"/>
              <a:buChar char="•"/>
            </a:pPr>
            <a:r>
              <a:rPr lang="en-US" sz="2400"/>
              <a:t>5000 annotated images with fine annotations</a:t>
            </a:r>
            <a:endParaRPr lang="en-US" sz="2400" dirty="0"/>
          </a:p>
        </p:txBody>
      </p:sp>
      <p:pic>
        <p:nvPicPr>
          <p:cNvPr id="89" name="Google Shape;89;p15"/>
          <p:cNvPicPr preferRelativeResize="0"/>
          <p:nvPr/>
        </p:nvPicPr>
        <p:blipFill>
          <a:blip r:embed="rId3"/>
          <a:stretch>
            <a:fillRect/>
          </a:stretch>
        </p:blipFill>
        <p:spPr>
          <a:xfrm>
            <a:off x="7829549" y="484235"/>
            <a:ext cx="4281457" cy="2386783"/>
          </a:xfrm>
          <a:prstGeom prst="rect">
            <a:avLst/>
          </a:prstGeom>
          <a:noFill/>
        </p:spPr>
      </p:pic>
      <p:graphicFrame>
        <p:nvGraphicFramePr>
          <p:cNvPr id="90" name="Google Shape;90;p15"/>
          <p:cNvGraphicFramePr/>
          <p:nvPr>
            <p:extLst>
              <p:ext uri="{D42A27DB-BD31-4B8C-83A1-F6EECF244321}">
                <p14:modId xmlns:p14="http://schemas.microsoft.com/office/powerpoint/2010/main" val="2493835563"/>
              </p:ext>
            </p:extLst>
          </p:nvPr>
        </p:nvGraphicFramePr>
        <p:xfrm>
          <a:off x="7829549" y="3038007"/>
          <a:ext cx="4161933" cy="3179911"/>
        </p:xfrm>
        <a:graphic>
          <a:graphicData uri="http://schemas.openxmlformats.org/drawingml/2006/table">
            <a:tbl>
              <a:tblPr>
                <a:noFill/>
              </a:tblPr>
              <a:tblGrid>
                <a:gridCol w="828814">
                  <a:extLst>
                    <a:ext uri="{9D8B030D-6E8A-4147-A177-3AD203B41FA5}">
                      <a16:colId xmlns:a16="http://schemas.microsoft.com/office/drawing/2014/main" val="20000"/>
                    </a:ext>
                  </a:extLst>
                </a:gridCol>
                <a:gridCol w="3333119">
                  <a:extLst>
                    <a:ext uri="{9D8B030D-6E8A-4147-A177-3AD203B41FA5}">
                      <a16:colId xmlns:a16="http://schemas.microsoft.com/office/drawing/2014/main" val="20001"/>
                    </a:ext>
                  </a:extLst>
                </a:gridCol>
              </a:tblGrid>
              <a:tr h="334856">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Group</a:t>
                      </a:r>
                      <a:endParaRPr sz="900">
                        <a:solidFill>
                          <a:srgbClr val="5A5A5A"/>
                        </a:solidFill>
                        <a:highlight>
                          <a:srgbClr val="FAFAFA"/>
                        </a:highlight>
                      </a:endParaRPr>
                    </a:p>
                  </a:txBody>
                  <a:tcPr marL="69645" marR="69645" marT="69645" marB="69645" anchor="ctr">
                    <a:lnB w="9525" cap="flat" cmpd="sng">
                      <a:solidFill>
                        <a:srgbClr val="DDDDDD"/>
                      </a:solidFill>
                      <a:prstDash val="solid"/>
                      <a:round/>
                      <a:headEnd type="none" w="sm" len="sm"/>
                      <a:tailEnd type="none" w="sm" len="sm"/>
                    </a:lnB>
                  </a:tcPr>
                </a:tc>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Classes</a:t>
                      </a:r>
                      <a:endParaRPr sz="900">
                        <a:solidFill>
                          <a:srgbClr val="5A5A5A"/>
                        </a:solidFill>
                        <a:highlight>
                          <a:srgbClr val="FAFAFA"/>
                        </a:highlight>
                      </a:endParaRPr>
                    </a:p>
                  </a:txBody>
                  <a:tcPr marL="69645" marR="69645" marT="69645" marB="69645" anchor="ctr">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0"/>
                  </a:ext>
                </a:extLst>
              </a:tr>
              <a:tr h="334856">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flat</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lnSpc>
                          <a:spcPct val="115000"/>
                        </a:lnSpc>
                        <a:spcBef>
                          <a:spcPts val="0"/>
                        </a:spcBef>
                        <a:spcAft>
                          <a:spcPts val="1200"/>
                        </a:spcAft>
                        <a:buNone/>
                      </a:pPr>
                      <a:r>
                        <a:rPr lang="en" sz="900" dirty="0">
                          <a:solidFill>
                            <a:srgbClr val="5A5A5A"/>
                          </a:solidFill>
                          <a:highlight>
                            <a:srgbClr val="FAFAFA"/>
                          </a:highlight>
                        </a:rPr>
                        <a:t>road · sidewalk · parking · rail track</a:t>
                      </a:r>
                      <a:endParaRPr sz="900" dirty="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1"/>
                  </a:ext>
                </a:extLst>
              </a:tr>
              <a:tr h="334856">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human</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person · rider</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2"/>
                  </a:ext>
                </a:extLst>
              </a:tr>
              <a:tr h="501063">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vehicle</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car* · truck* · bus · on rails · motorcycle · bicycle · caravan · trailer</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3"/>
                  </a:ext>
                </a:extLst>
              </a:tr>
              <a:tr h="334856">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construction</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building · wall · fence · guard rail · bridge · tunnel</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4"/>
                  </a:ext>
                </a:extLst>
              </a:tr>
              <a:tr h="334856">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object</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pole · pole group · traffic sign · traffic light</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5"/>
                  </a:ext>
                </a:extLst>
              </a:tr>
              <a:tr h="334856">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nature</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vegetation · terrain</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6"/>
                  </a:ext>
                </a:extLst>
              </a:tr>
              <a:tr h="334856">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sky</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sky</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lnB w="9525" cap="flat" cmpd="sng">
                      <a:solidFill>
                        <a:srgbClr val="DDDDDD"/>
                      </a:solidFill>
                      <a:prstDash val="solid"/>
                      <a:round/>
                      <a:headEnd type="none" w="sm" len="sm"/>
                      <a:tailEnd type="none" w="sm" len="sm"/>
                    </a:lnB>
                  </a:tcPr>
                </a:tc>
                <a:extLst>
                  <a:ext uri="{0D108BD9-81ED-4DB2-BD59-A6C34878D82A}">
                    <a16:rowId xmlns:a16="http://schemas.microsoft.com/office/drawing/2014/main" val="10007"/>
                  </a:ext>
                </a:extLst>
              </a:tr>
              <a:tr h="334856">
                <a:tc>
                  <a:txBody>
                    <a:bodyPr/>
                    <a:lstStyle/>
                    <a:p>
                      <a:pPr marL="0" marR="0" lvl="0" indent="0" algn="l" rtl="0">
                        <a:lnSpc>
                          <a:spcPct val="115000"/>
                        </a:lnSpc>
                        <a:spcBef>
                          <a:spcPts val="0"/>
                        </a:spcBef>
                        <a:spcAft>
                          <a:spcPts val="1200"/>
                        </a:spcAft>
                        <a:buNone/>
                      </a:pPr>
                      <a:r>
                        <a:rPr lang="en" sz="900">
                          <a:solidFill>
                            <a:srgbClr val="5A5A5A"/>
                          </a:solidFill>
                          <a:highlight>
                            <a:srgbClr val="FAFAFA"/>
                          </a:highlight>
                        </a:rPr>
                        <a:t>void</a:t>
                      </a:r>
                      <a:endParaRPr sz="90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tcPr>
                </a:tc>
                <a:tc>
                  <a:txBody>
                    <a:bodyPr/>
                    <a:lstStyle/>
                    <a:p>
                      <a:pPr marL="0" marR="0" lvl="0" indent="0" algn="l" rtl="0">
                        <a:lnSpc>
                          <a:spcPct val="115000"/>
                        </a:lnSpc>
                        <a:spcBef>
                          <a:spcPts val="0"/>
                        </a:spcBef>
                        <a:spcAft>
                          <a:spcPts val="1200"/>
                        </a:spcAft>
                        <a:buNone/>
                      </a:pPr>
                      <a:r>
                        <a:rPr lang="en" sz="900" dirty="0">
                          <a:solidFill>
                            <a:srgbClr val="5A5A5A"/>
                          </a:solidFill>
                          <a:highlight>
                            <a:srgbClr val="FAFAFA"/>
                          </a:highlight>
                        </a:rPr>
                        <a:t>ground · dynamic · static</a:t>
                      </a:r>
                      <a:endParaRPr sz="900" dirty="0">
                        <a:solidFill>
                          <a:srgbClr val="5A5A5A"/>
                        </a:solidFill>
                        <a:highlight>
                          <a:srgbClr val="FAFAFA"/>
                        </a:highlight>
                      </a:endParaRPr>
                    </a:p>
                  </a:txBody>
                  <a:tcPr marL="69645" marR="69645" marT="69645" marB="69645" anchor="ctr">
                    <a:lnT w="9525" cap="flat" cmpd="sng">
                      <a:solidFill>
                        <a:srgbClr val="DDDDDD"/>
                      </a:solidFill>
                      <a:prstDash val="solid"/>
                      <a:round/>
                      <a:headEnd type="none" w="sm" len="sm"/>
                      <a:tailEnd type="none" w="sm" len="sm"/>
                    </a:lnT>
                  </a:tcPr>
                </a:tc>
                <a:extLst>
                  <a:ext uri="{0D108BD9-81ED-4DB2-BD59-A6C34878D82A}">
                    <a16:rowId xmlns:a16="http://schemas.microsoft.com/office/drawing/2014/main" val="10008"/>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17" name="Rectangle 116">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6"/>
          <p:cNvSpPr txBox="1">
            <a:spLocks noGrp="1"/>
          </p:cNvSpPr>
          <p:nvPr>
            <p:ph type="title"/>
          </p:nvPr>
        </p:nvSpPr>
        <p:spPr>
          <a:xfrm>
            <a:off x="594360" y="640263"/>
            <a:ext cx="5239512" cy="1344975"/>
          </a:xfrm>
          <a:prstGeom prst="rect">
            <a:avLst/>
          </a:prstGeom>
        </p:spPr>
        <p:txBody>
          <a:bodyPr spcFirstLastPara="1" vert="horz" lIns="91440" tIns="45720" rIns="91440" bIns="45720" rtlCol="0" anchor="ctr" anchorCtr="0">
            <a:normAutofit/>
          </a:bodyPr>
          <a:lstStyle/>
          <a:p>
            <a:pPr algn="ctr">
              <a:spcBef>
                <a:spcPct val="0"/>
              </a:spcBef>
            </a:pPr>
            <a:r>
              <a:rPr lang="en-US" sz="4000" kern="1200">
                <a:solidFill>
                  <a:schemeClr val="tx1"/>
                </a:solidFill>
                <a:latin typeface="+mj-lt"/>
                <a:ea typeface="+mj-ea"/>
                <a:cs typeface="+mj-cs"/>
              </a:rPr>
              <a:t>GTA5 - Synthetic dataset</a:t>
            </a:r>
          </a:p>
        </p:txBody>
      </p:sp>
      <p:sp>
        <p:nvSpPr>
          <p:cNvPr id="96" name="Google Shape;96;p16"/>
          <p:cNvSpPr txBox="1">
            <a:spLocks noGrp="1"/>
          </p:cNvSpPr>
          <p:nvPr>
            <p:ph type="body" idx="1"/>
          </p:nvPr>
        </p:nvSpPr>
        <p:spPr>
          <a:xfrm>
            <a:off x="593610" y="2121763"/>
            <a:ext cx="5235490" cy="3773010"/>
          </a:xfrm>
          <a:prstGeom prst="rect">
            <a:avLst/>
          </a:prstGeom>
        </p:spPr>
        <p:txBody>
          <a:bodyPr spcFirstLastPara="1" vert="horz" lIns="91440" tIns="45720" rIns="91440" bIns="45720" rtlCol="0" anchorCtr="0">
            <a:normAutofit/>
          </a:bodyPr>
          <a:lstStyle/>
          <a:p>
            <a:pPr marL="0" indent="-228600">
              <a:buFont typeface="Arial" panose="020B0604020202020204" pitchFamily="34" charset="0"/>
              <a:buChar char="•"/>
            </a:pPr>
            <a:r>
              <a:rPr lang="en-US" sz="2000"/>
              <a:t>GTA5:  Photorealistic open-world computer game emulating American-style cities</a:t>
            </a:r>
          </a:p>
          <a:p>
            <a:pPr marL="0" indent="-228600">
              <a:spcBef>
                <a:spcPts val="1600"/>
              </a:spcBef>
              <a:buFont typeface="Arial" panose="020B0604020202020204" pitchFamily="34" charset="0"/>
              <a:buChar char="•"/>
            </a:pPr>
            <a:r>
              <a:rPr lang="en-US" sz="2000"/>
              <a:t>Dataset collected from in-game emulated environments</a:t>
            </a:r>
          </a:p>
          <a:p>
            <a:pPr marL="0" indent="-228600">
              <a:spcBef>
                <a:spcPts val="1600"/>
              </a:spcBef>
              <a:buFont typeface="Arial" panose="020B0604020202020204" pitchFamily="34" charset="0"/>
              <a:buChar char="•"/>
            </a:pPr>
            <a:r>
              <a:rPr lang="en-US" sz="2000"/>
              <a:t>Labels generated by deconstructing game and hardware communications</a:t>
            </a:r>
          </a:p>
          <a:p>
            <a:pPr marL="0" indent="-228600">
              <a:spcBef>
                <a:spcPts val="1600"/>
              </a:spcBef>
              <a:buFont typeface="Arial" panose="020B0604020202020204" pitchFamily="34" charset="0"/>
              <a:buChar char="•"/>
            </a:pPr>
            <a:r>
              <a:rPr lang="en-US" sz="2000"/>
              <a:t>24966 annotated images with fine annotations</a:t>
            </a:r>
          </a:p>
          <a:p>
            <a:pPr marL="0" indent="-228600">
              <a:spcBef>
                <a:spcPts val="1600"/>
              </a:spcBef>
              <a:buFont typeface="Arial" panose="020B0604020202020204" pitchFamily="34" charset="0"/>
              <a:buChar char="•"/>
            </a:pPr>
            <a:r>
              <a:rPr lang="en-US" sz="2000"/>
              <a:t>Labels compatible with CitySpaces and CamVid dataset</a:t>
            </a:r>
          </a:p>
          <a:p>
            <a:pPr marL="0" indent="-228600">
              <a:spcBef>
                <a:spcPts val="1600"/>
              </a:spcBef>
              <a:spcAft>
                <a:spcPts val="1600"/>
              </a:spcAft>
              <a:buFont typeface="Arial" panose="020B0604020202020204" pitchFamily="34" charset="0"/>
              <a:buChar char="•"/>
            </a:pPr>
            <a:endParaRPr lang="en-US" sz="2000"/>
          </a:p>
        </p:txBody>
      </p:sp>
      <p:pic>
        <p:nvPicPr>
          <p:cNvPr id="2" name="Google Shape;97;p16">
            <a:extLst>
              <a:ext uri="{FF2B5EF4-FFF2-40B4-BE49-F238E27FC236}">
                <a16:creationId xmlns:a16="http://schemas.microsoft.com/office/drawing/2014/main" id="{63693D21-4D66-AC90-6D71-0BD000E4A807}"/>
              </a:ext>
            </a:extLst>
          </p:cNvPr>
          <p:cNvPicPr preferRelativeResize="0"/>
          <p:nvPr/>
        </p:nvPicPr>
        <p:blipFill>
          <a:blip r:embed="rId3"/>
          <a:stretch>
            <a:fillRect/>
          </a:stretch>
        </p:blipFill>
        <p:spPr>
          <a:xfrm>
            <a:off x="6470904" y="1807196"/>
            <a:ext cx="5384712" cy="3541553"/>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1"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ítulo 1">
            <a:extLst>
              <a:ext uri="{FF2B5EF4-FFF2-40B4-BE49-F238E27FC236}">
                <a16:creationId xmlns:a16="http://schemas.microsoft.com/office/drawing/2014/main" id="{A31EECD2-40C5-A791-C2D9-756E11A96E68}"/>
              </a:ext>
            </a:extLst>
          </p:cNvPr>
          <p:cNvSpPr txBox="1">
            <a:spLocks/>
          </p:cNvSpPr>
          <p:nvPr/>
        </p:nvSpPr>
        <p:spPr>
          <a:xfrm>
            <a:off x="526073" y="466578"/>
            <a:ext cx="11139854" cy="930447"/>
          </a:xfrm>
          <a:prstGeom prst="rect">
            <a:avLst/>
          </a:prstGeom>
        </p:spPr>
        <p:txBody>
          <a:bodyPr spcFirstLastPara="1" vert="horz" lIns="91440" tIns="45720" rIns="91440" bIns="45720" rtlCol="0" anchor="b"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spcBef>
                <a:spcPct val="0"/>
              </a:spcBef>
              <a:spcAft>
                <a:spcPts val="600"/>
              </a:spcAft>
            </a:pPr>
            <a:r>
              <a:rPr lang="en-US" sz="5400" kern="1200">
                <a:solidFill>
                  <a:srgbClr val="FFFFFF"/>
                </a:solidFill>
                <a:latin typeface="+mj-lt"/>
                <a:ea typeface="+mj-ea"/>
                <a:cs typeface="+mj-cs"/>
              </a:rPr>
              <a:t>Overview of pipeline</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4" descr="Diagrama&#10;&#10;Descrição gerada automaticamente">
            <a:extLst>
              <a:ext uri="{FF2B5EF4-FFF2-40B4-BE49-F238E27FC236}">
                <a16:creationId xmlns:a16="http://schemas.microsoft.com/office/drawing/2014/main" id="{BAB40FCB-2ADA-5F8F-69EC-B41F249D4A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3569" y="2509911"/>
            <a:ext cx="10589763" cy="39976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11" name="Rectangle 7">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ítulo 1">
            <a:extLst>
              <a:ext uri="{FF2B5EF4-FFF2-40B4-BE49-F238E27FC236}">
                <a16:creationId xmlns:a16="http://schemas.microsoft.com/office/drawing/2014/main" id="{A31EECD2-40C5-A791-C2D9-756E11A96E68}"/>
              </a:ext>
            </a:extLst>
          </p:cNvPr>
          <p:cNvSpPr txBox="1">
            <a:spLocks/>
          </p:cNvSpPr>
          <p:nvPr/>
        </p:nvSpPr>
        <p:spPr>
          <a:xfrm>
            <a:off x="526073" y="466578"/>
            <a:ext cx="11139854" cy="930447"/>
          </a:xfrm>
          <a:prstGeom prst="rect">
            <a:avLst/>
          </a:prstGeom>
        </p:spPr>
        <p:txBody>
          <a:bodyPr spcFirstLastPara="1" vert="horz" lIns="91440" tIns="45720" rIns="91440" bIns="45720" rtlCol="0" anchor="b" anchorCtr="0">
            <a:normAutofit/>
          </a:bodyPr>
          <a:lstStyle>
            <a:lvl1pPr lvl="0" algn="l" defTabSz="914400" rtl="0" eaLnBrk="1" latinLnBrk="0" hangingPunct="1">
              <a:lnSpc>
                <a:spcPct val="90000"/>
              </a:lnSpc>
              <a:spcBef>
                <a:spcPts val="0"/>
              </a:spcBef>
              <a:spcAft>
                <a:spcPts val="0"/>
              </a:spcAft>
              <a:buSzPts val="2800"/>
              <a:buNone/>
              <a:defRPr sz="4400" kern="1200">
                <a:solidFill>
                  <a:schemeClr val="tx1"/>
                </a:solidFill>
                <a:latin typeface="+mj-lt"/>
                <a:ea typeface="+mj-ea"/>
                <a:cs typeface="+mj-c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algn="ctr">
              <a:spcBef>
                <a:spcPct val="0"/>
              </a:spcBef>
              <a:spcAft>
                <a:spcPts val="600"/>
              </a:spcAft>
            </a:pPr>
            <a:r>
              <a:rPr lang="en-US" sz="5400" kern="1200">
                <a:solidFill>
                  <a:srgbClr val="FFFFFF"/>
                </a:solidFill>
                <a:latin typeface="+mj-lt"/>
                <a:ea typeface="+mj-ea"/>
                <a:cs typeface="+mj-cs"/>
              </a:rPr>
              <a:t>Overview of pipeline</a:t>
            </a:r>
          </a:p>
        </p:txBody>
      </p:sp>
      <p:cxnSp>
        <p:nvCxnSpPr>
          <p:cNvPr id="10" name="Straight Connector 9">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2" name="Picture 4" descr="Diagrama&#10;&#10;Descrição gerada automaticamente">
            <a:extLst>
              <a:ext uri="{FF2B5EF4-FFF2-40B4-BE49-F238E27FC236}">
                <a16:creationId xmlns:a16="http://schemas.microsoft.com/office/drawing/2014/main" id="{BAB40FCB-2ADA-5F8F-69EC-B41F249D4A4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3569" y="2509911"/>
            <a:ext cx="10589763" cy="3997637"/>
          </a:xfrm>
          <a:prstGeom prst="rect">
            <a:avLst/>
          </a:prstGeom>
          <a:noFill/>
          <a:extLst>
            <a:ext uri="{909E8E84-426E-40DD-AFC4-6F175D3DCCD1}">
              <a14:hiddenFill xmlns:a14="http://schemas.microsoft.com/office/drawing/2010/main">
                <a:solidFill>
                  <a:srgbClr val="FFFFFF"/>
                </a:solidFill>
              </a14:hiddenFill>
            </a:ext>
          </a:extLst>
        </p:spPr>
      </p:pic>
      <p:sp>
        <p:nvSpPr>
          <p:cNvPr id="4" name="Retângulo 3">
            <a:extLst>
              <a:ext uri="{FF2B5EF4-FFF2-40B4-BE49-F238E27FC236}">
                <a16:creationId xmlns:a16="http://schemas.microsoft.com/office/drawing/2014/main" id="{9A446D95-24F6-397C-D53D-55B57FA450AB}"/>
              </a:ext>
            </a:extLst>
          </p:cNvPr>
          <p:cNvSpPr/>
          <p:nvPr/>
        </p:nvSpPr>
        <p:spPr>
          <a:xfrm>
            <a:off x="2432614" y="3869430"/>
            <a:ext cx="1936954" cy="81853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17690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4000"/>
            </a:schemeClr>
          </a:solidFill>
          <a:ln w="127000" cap="sq" cmpd="thinThick">
            <a:solidFill>
              <a:schemeClr val="tx1">
                <a:lumMod val="85000"/>
                <a:lumOff val="15000"/>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E8614945-A3EA-0CBF-9763-532780713598}"/>
              </a:ext>
            </a:extLst>
          </p:cNvPr>
          <p:cNvSpPr>
            <a:spLocks noGrp="1"/>
          </p:cNvSpPr>
          <p:nvPr>
            <p:ph type="title"/>
          </p:nvPr>
        </p:nvSpPr>
        <p:spPr>
          <a:xfrm>
            <a:off x="838200" y="631825"/>
            <a:ext cx="10515600" cy="1325563"/>
          </a:xfrm>
        </p:spPr>
        <p:txBody>
          <a:bodyPr>
            <a:normAutofit/>
          </a:bodyPr>
          <a:lstStyle/>
          <a:p>
            <a:pPr algn="ctr"/>
            <a:r>
              <a:rPr lang="en-US" dirty="0" err="1"/>
              <a:t>Automold:Road-Augmentation-Library</a:t>
            </a:r>
            <a:endParaRPr lang="en-US"/>
          </a:p>
        </p:txBody>
      </p:sp>
      <p:cxnSp>
        <p:nvCxnSpPr>
          <p:cNvPr id="23" name="Straight Connector 22">
            <a:extLst>
              <a:ext uri="{FF2B5EF4-FFF2-40B4-BE49-F238E27FC236}">
                <a16:creationId xmlns:a16="http://schemas.microsoft.com/office/drawing/2014/main" id="{E8E35B83-1EC3-4F87-9D54-D863463351B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7636" y="1957388"/>
            <a:ext cx="10396728"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pic>
        <p:nvPicPr>
          <p:cNvPr id="17" name="Imagem 16">
            <a:extLst>
              <a:ext uri="{FF2B5EF4-FFF2-40B4-BE49-F238E27FC236}">
                <a16:creationId xmlns:a16="http://schemas.microsoft.com/office/drawing/2014/main" id="{468EF2C5-302F-9C9B-2A0A-EED5F49AFC23}"/>
              </a:ext>
            </a:extLst>
          </p:cNvPr>
          <p:cNvPicPr>
            <a:picLocks noChangeAspect="1"/>
          </p:cNvPicPr>
          <p:nvPr/>
        </p:nvPicPr>
        <p:blipFill>
          <a:blip r:embed="rId2"/>
          <a:stretch>
            <a:fillRect/>
          </a:stretch>
        </p:blipFill>
        <p:spPr>
          <a:xfrm>
            <a:off x="1560165" y="2163631"/>
            <a:ext cx="2451100" cy="1358900"/>
          </a:xfrm>
          <a:prstGeom prst="rect">
            <a:avLst/>
          </a:prstGeom>
        </p:spPr>
      </p:pic>
      <p:pic>
        <p:nvPicPr>
          <p:cNvPr id="18" name="Imagem 17">
            <a:extLst>
              <a:ext uri="{FF2B5EF4-FFF2-40B4-BE49-F238E27FC236}">
                <a16:creationId xmlns:a16="http://schemas.microsoft.com/office/drawing/2014/main" id="{C360F349-B758-A828-9CE4-6BD3208C8A4A}"/>
              </a:ext>
            </a:extLst>
          </p:cNvPr>
          <p:cNvPicPr>
            <a:picLocks noChangeAspect="1"/>
          </p:cNvPicPr>
          <p:nvPr/>
        </p:nvPicPr>
        <p:blipFill>
          <a:blip r:embed="rId3"/>
          <a:stretch>
            <a:fillRect/>
          </a:stretch>
        </p:blipFill>
        <p:spPr>
          <a:xfrm>
            <a:off x="1560165" y="3590793"/>
            <a:ext cx="2451100" cy="1331913"/>
          </a:xfrm>
          <a:prstGeom prst="rect">
            <a:avLst/>
          </a:prstGeom>
        </p:spPr>
      </p:pic>
      <p:pic>
        <p:nvPicPr>
          <p:cNvPr id="19" name="Imagem 18">
            <a:extLst>
              <a:ext uri="{FF2B5EF4-FFF2-40B4-BE49-F238E27FC236}">
                <a16:creationId xmlns:a16="http://schemas.microsoft.com/office/drawing/2014/main" id="{34FC6DB0-B5B5-FE5B-5731-60B91F274E76}"/>
              </a:ext>
            </a:extLst>
          </p:cNvPr>
          <p:cNvPicPr>
            <a:picLocks noChangeAspect="1"/>
          </p:cNvPicPr>
          <p:nvPr/>
        </p:nvPicPr>
        <p:blipFill>
          <a:blip r:embed="rId4"/>
          <a:stretch>
            <a:fillRect/>
          </a:stretch>
        </p:blipFill>
        <p:spPr>
          <a:xfrm>
            <a:off x="4063652" y="3589206"/>
            <a:ext cx="2490788" cy="1343025"/>
          </a:xfrm>
          <a:prstGeom prst="rect">
            <a:avLst/>
          </a:prstGeom>
        </p:spPr>
      </p:pic>
      <p:pic>
        <p:nvPicPr>
          <p:cNvPr id="20" name="Imagem 19">
            <a:extLst>
              <a:ext uri="{FF2B5EF4-FFF2-40B4-BE49-F238E27FC236}">
                <a16:creationId xmlns:a16="http://schemas.microsoft.com/office/drawing/2014/main" id="{32DFBA8C-0583-7267-019A-B77B1B55D856}"/>
              </a:ext>
            </a:extLst>
          </p:cNvPr>
          <p:cNvPicPr>
            <a:picLocks noChangeAspect="1"/>
          </p:cNvPicPr>
          <p:nvPr/>
        </p:nvPicPr>
        <p:blipFill>
          <a:blip r:embed="rId5"/>
          <a:stretch>
            <a:fillRect/>
          </a:stretch>
        </p:blipFill>
        <p:spPr>
          <a:xfrm>
            <a:off x="4063653" y="2147757"/>
            <a:ext cx="2490788" cy="1358900"/>
          </a:xfrm>
          <a:prstGeom prst="rect">
            <a:avLst/>
          </a:prstGeom>
        </p:spPr>
      </p:pic>
      <p:pic>
        <p:nvPicPr>
          <p:cNvPr id="22" name="Imagem 21">
            <a:extLst>
              <a:ext uri="{FF2B5EF4-FFF2-40B4-BE49-F238E27FC236}">
                <a16:creationId xmlns:a16="http://schemas.microsoft.com/office/drawing/2014/main" id="{05975EB5-9297-90B7-5AFF-DD8E4D40CF71}"/>
              </a:ext>
            </a:extLst>
          </p:cNvPr>
          <p:cNvPicPr>
            <a:picLocks noChangeAspect="1"/>
          </p:cNvPicPr>
          <p:nvPr/>
        </p:nvPicPr>
        <p:blipFill>
          <a:blip r:embed="rId6"/>
          <a:stretch>
            <a:fillRect/>
          </a:stretch>
        </p:blipFill>
        <p:spPr>
          <a:xfrm>
            <a:off x="9142065" y="2168903"/>
            <a:ext cx="2481263" cy="1347788"/>
          </a:xfrm>
          <a:prstGeom prst="rect">
            <a:avLst/>
          </a:prstGeom>
        </p:spPr>
      </p:pic>
      <p:pic>
        <p:nvPicPr>
          <p:cNvPr id="24" name="Imagem 23">
            <a:extLst>
              <a:ext uri="{FF2B5EF4-FFF2-40B4-BE49-F238E27FC236}">
                <a16:creationId xmlns:a16="http://schemas.microsoft.com/office/drawing/2014/main" id="{BEC290AA-2594-B041-63F9-27FCAF306976}"/>
              </a:ext>
            </a:extLst>
          </p:cNvPr>
          <p:cNvPicPr>
            <a:picLocks noChangeAspect="1"/>
          </p:cNvPicPr>
          <p:nvPr/>
        </p:nvPicPr>
        <p:blipFill>
          <a:blip r:embed="rId7"/>
          <a:stretch>
            <a:fillRect/>
          </a:stretch>
        </p:blipFill>
        <p:spPr>
          <a:xfrm>
            <a:off x="6606827" y="2168904"/>
            <a:ext cx="2465388" cy="1347788"/>
          </a:xfrm>
          <a:prstGeom prst="rect">
            <a:avLst/>
          </a:prstGeom>
        </p:spPr>
      </p:pic>
      <p:pic>
        <p:nvPicPr>
          <p:cNvPr id="25" name="Imagem 24">
            <a:extLst>
              <a:ext uri="{FF2B5EF4-FFF2-40B4-BE49-F238E27FC236}">
                <a16:creationId xmlns:a16="http://schemas.microsoft.com/office/drawing/2014/main" id="{648314CE-81A1-C22B-B9B5-6E87A1B8A482}"/>
              </a:ext>
            </a:extLst>
          </p:cNvPr>
          <p:cNvPicPr>
            <a:picLocks noChangeAspect="1"/>
          </p:cNvPicPr>
          <p:nvPr/>
        </p:nvPicPr>
        <p:blipFill>
          <a:blip r:embed="rId8"/>
          <a:stretch>
            <a:fillRect/>
          </a:stretch>
        </p:blipFill>
        <p:spPr>
          <a:xfrm>
            <a:off x="6606827" y="3589206"/>
            <a:ext cx="2481263" cy="1355725"/>
          </a:xfrm>
          <a:prstGeom prst="rect">
            <a:avLst/>
          </a:prstGeom>
        </p:spPr>
      </p:pic>
      <p:pic>
        <p:nvPicPr>
          <p:cNvPr id="26" name="Imagem 25">
            <a:extLst>
              <a:ext uri="{FF2B5EF4-FFF2-40B4-BE49-F238E27FC236}">
                <a16:creationId xmlns:a16="http://schemas.microsoft.com/office/drawing/2014/main" id="{6F04DA0A-3B01-1089-4744-603C770D9347}"/>
              </a:ext>
            </a:extLst>
          </p:cNvPr>
          <p:cNvPicPr>
            <a:picLocks noChangeAspect="1"/>
          </p:cNvPicPr>
          <p:nvPr/>
        </p:nvPicPr>
        <p:blipFill>
          <a:blip r:embed="rId9"/>
          <a:stretch>
            <a:fillRect/>
          </a:stretch>
        </p:blipFill>
        <p:spPr>
          <a:xfrm>
            <a:off x="9142065" y="3589206"/>
            <a:ext cx="2481263" cy="1335088"/>
          </a:xfrm>
          <a:prstGeom prst="rect">
            <a:avLst/>
          </a:prstGeom>
        </p:spPr>
      </p:pic>
      <p:graphicFrame>
        <p:nvGraphicFramePr>
          <p:cNvPr id="27" name="Espaço Reservado para Conteúdo 5">
            <a:extLst>
              <a:ext uri="{FF2B5EF4-FFF2-40B4-BE49-F238E27FC236}">
                <a16:creationId xmlns:a16="http://schemas.microsoft.com/office/drawing/2014/main" id="{67E43D58-F887-D435-CC8F-817EB5A379AA}"/>
              </a:ext>
            </a:extLst>
          </p:cNvPr>
          <p:cNvGraphicFramePr>
            <a:graphicFrameLocks noGrp="1"/>
          </p:cNvGraphicFramePr>
          <p:nvPr>
            <p:ph idx="1"/>
            <p:extLst>
              <p:ext uri="{D42A27DB-BD31-4B8C-83A1-F6EECF244321}">
                <p14:modId xmlns:p14="http://schemas.microsoft.com/office/powerpoint/2010/main" val="614341849"/>
              </p:ext>
            </p:extLst>
          </p:nvPr>
        </p:nvGraphicFramePr>
        <p:xfrm>
          <a:off x="2093657" y="5157294"/>
          <a:ext cx="9153526" cy="761354"/>
        </p:xfrm>
        <a:graphic>
          <a:graphicData uri="http://schemas.openxmlformats.org/drawingml/2006/table">
            <a:tbl>
              <a:tblPr/>
              <a:tblGrid>
                <a:gridCol w="951908">
                  <a:extLst>
                    <a:ext uri="{9D8B030D-6E8A-4147-A177-3AD203B41FA5}">
                      <a16:colId xmlns:a16="http://schemas.microsoft.com/office/drawing/2014/main" val="694188916"/>
                    </a:ext>
                  </a:extLst>
                </a:gridCol>
                <a:gridCol w="564094">
                  <a:extLst>
                    <a:ext uri="{9D8B030D-6E8A-4147-A177-3AD203B41FA5}">
                      <a16:colId xmlns:a16="http://schemas.microsoft.com/office/drawing/2014/main" val="837114625"/>
                    </a:ext>
                  </a:extLst>
                </a:gridCol>
                <a:gridCol w="575845">
                  <a:extLst>
                    <a:ext uri="{9D8B030D-6E8A-4147-A177-3AD203B41FA5}">
                      <a16:colId xmlns:a16="http://schemas.microsoft.com/office/drawing/2014/main" val="3976894366"/>
                    </a:ext>
                  </a:extLst>
                </a:gridCol>
                <a:gridCol w="693364">
                  <a:extLst>
                    <a:ext uri="{9D8B030D-6E8A-4147-A177-3AD203B41FA5}">
                      <a16:colId xmlns:a16="http://schemas.microsoft.com/office/drawing/2014/main" val="1424591264"/>
                    </a:ext>
                  </a:extLst>
                </a:gridCol>
                <a:gridCol w="622852">
                  <a:extLst>
                    <a:ext uri="{9D8B030D-6E8A-4147-A177-3AD203B41FA5}">
                      <a16:colId xmlns:a16="http://schemas.microsoft.com/office/drawing/2014/main" val="2203861761"/>
                    </a:ext>
                  </a:extLst>
                </a:gridCol>
                <a:gridCol w="493581">
                  <a:extLst>
                    <a:ext uri="{9D8B030D-6E8A-4147-A177-3AD203B41FA5}">
                      <a16:colId xmlns:a16="http://schemas.microsoft.com/office/drawing/2014/main" val="1474673222"/>
                    </a:ext>
                  </a:extLst>
                </a:gridCol>
                <a:gridCol w="846142">
                  <a:extLst>
                    <a:ext uri="{9D8B030D-6E8A-4147-A177-3AD203B41FA5}">
                      <a16:colId xmlns:a16="http://schemas.microsoft.com/office/drawing/2014/main" val="1728265279"/>
                    </a:ext>
                  </a:extLst>
                </a:gridCol>
                <a:gridCol w="810885">
                  <a:extLst>
                    <a:ext uri="{9D8B030D-6E8A-4147-A177-3AD203B41FA5}">
                      <a16:colId xmlns:a16="http://schemas.microsoft.com/office/drawing/2014/main" val="3563528364"/>
                    </a:ext>
                  </a:extLst>
                </a:gridCol>
                <a:gridCol w="904898">
                  <a:extLst>
                    <a:ext uri="{9D8B030D-6E8A-4147-A177-3AD203B41FA5}">
                      <a16:colId xmlns:a16="http://schemas.microsoft.com/office/drawing/2014/main" val="692722401"/>
                    </a:ext>
                  </a:extLst>
                </a:gridCol>
                <a:gridCol w="1034170">
                  <a:extLst>
                    <a:ext uri="{9D8B030D-6E8A-4147-A177-3AD203B41FA5}">
                      <a16:colId xmlns:a16="http://schemas.microsoft.com/office/drawing/2014/main" val="711969263"/>
                    </a:ext>
                  </a:extLst>
                </a:gridCol>
                <a:gridCol w="693364">
                  <a:extLst>
                    <a:ext uri="{9D8B030D-6E8A-4147-A177-3AD203B41FA5}">
                      <a16:colId xmlns:a16="http://schemas.microsoft.com/office/drawing/2014/main" val="3910797971"/>
                    </a:ext>
                  </a:extLst>
                </a:gridCol>
                <a:gridCol w="962423">
                  <a:extLst>
                    <a:ext uri="{9D8B030D-6E8A-4147-A177-3AD203B41FA5}">
                      <a16:colId xmlns:a16="http://schemas.microsoft.com/office/drawing/2014/main" val="1900712584"/>
                    </a:ext>
                  </a:extLst>
                </a:gridCol>
              </a:tblGrid>
              <a:tr h="380677">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Augment</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rain</a:t>
                      </a:r>
                      <a:endParaRPr lang="en-US" sz="2400" b="1"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fog</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gravel</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snow</a:t>
                      </a:r>
                      <a:endParaRPr lang="en-US" sz="2400" b="1"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flip</a:t>
                      </a:r>
                      <a:endParaRPr lang="en-US" sz="2400" b="1"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shadow</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autumn</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manhole</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1" i="0" u="none" strike="noStrike" dirty="0">
                          <a:solidFill>
                            <a:srgbClr val="000000"/>
                          </a:solidFill>
                          <a:effectLst/>
                          <a:latin typeface="Arial" panose="020B0604020202020204" pitchFamily="34" charset="0"/>
                        </a:rPr>
                        <a:t>brightness</a:t>
                      </a:r>
                      <a:endParaRPr lang="en-US" sz="2400" b="1"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speed</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Sun flare</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512714"/>
                  </a:ext>
                </a:extLst>
              </a:tr>
              <a:tr h="380677">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Time (s)</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0.02</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0.37</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0.04</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0.06</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0.0</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0.01</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0.31</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0.01</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0.05</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a:solidFill>
                            <a:srgbClr val="000000"/>
                          </a:solidFill>
                          <a:effectLst/>
                          <a:latin typeface="Arial" panose="020B0604020202020204" pitchFamily="34" charset="0"/>
                        </a:rPr>
                        <a:t>0.2</a:t>
                      </a:r>
                      <a:endParaRPr lang="en-US" sz="240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1400" b="0" i="0" u="none" strike="noStrike" dirty="0">
                          <a:solidFill>
                            <a:srgbClr val="000000"/>
                          </a:solidFill>
                          <a:effectLst/>
                          <a:latin typeface="Arial" panose="020B0604020202020204" pitchFamily="34" charset="0"/>
                        </a:rPr>
                        <a:t>0.09</a:t>
                      </a:r>
                      <a:endParaRPr lang="en-US" sz="2400"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9955298"/>
                  </a:ext>
                </a:extLst>
              </a:tr>
            </a:tbl>
          </a:graphicData>
        </a:graphic>
      </p:graphicFrame>
      <p:sp>
        <p:nvSpPr>
          <p:cNvPr id="28" name="CaixaDeTexto 27">
            <a:extLst>
              <a:ext uri="{FF2B5EF4-FFF2-40B4-BE49-F238E27FC236}">
                <a16:creationId xmlns:a16="http://schemas.microsoft.com/office/drawing/2014/main" id="{F84DEEA3-F341-2801-4184-163780547D7E}"/>
              </a:ext>
            </a:extLst>
          </p:cNvPr>
          <p:cNvSpPr txBox="1"/>
          <p:nvPr/>
        </p:nvSpPr>
        <p:spPr>
          <a:xfrm>
            <a:off x="485143" y="2642541"/>
            <a:ext cx="914400" cy="369332"/>
          </a:xfrm>
          <a:prstGeom prst="rect">
            <a:avLst/>
          </a:prstGeom>
          <a:noFill/>
        </p:spPr>
        <p:txBody>
          <a:bodyPr wrap="square" rtlCol="0">
            <a:spAutoFit/>
          </a:bodyPr>
          <a:lstStyle/>
          <a:p>
            <a:r>
              <a:rPr lang="en-US" dirty="0"/>
              <a:t>Original</a:t>
            </a:r>
          </a:p>
        </p:txBody>
      </p:sp>
      <p:sp>
        <p:nvSpPr>
          <p:cNvPr id="29" name="CaixaDeTexto 28">
            <a:extLst>
              <a:ext uri="{FF2B5EF4-FFF2-40B4-BE49-F238E27FC236}">
                <a16:creationId xmlns:a16="http://schemas.microsoft.com/office/drawing/2014/main" id="{1356F6DD-A80C-52CC-090D-81147A6A8E2A}"/>
              </a:ext>
            </a:extLst>
          </p:cNvPr>
          <p:cNvSpPr txBox="1"/>
          <p:nvPr/>
        </p:nvSpPr>
        <p:spPr>
          <a:xfrm>
            <a:off x="317525" y="4072083"/>
            <a:ext cx="1389529" cy="369332"/>
          </a:xfrm>
          <a:prstGeom prst="rect">
            <a:avLst/>
          </a:prstGeom>
          <a:noFill/>
        </p:spPr>
        <p:txBody>
          <a:bodyPr wrap="square" rtlCol="0">
            <a:spAutoFit/>
          </a:bodyPr>
          <a:lstStyle/>
          <a:p>
            <a:r>
              <a:rPr lang="en-US" dirty="0"/>
              <a:t>Augmented</a:t>
            </a:r>
          </a:p>
        </p:txBody>
      </p:sp>
      <p:sp>
        <p:nvSpPr>
          <p:cNvPr id="30" name="CaixaDeTexto 29">
            <a:extLst>
              <a:ext uri="{FF2B5EF4-FFF2-40B4-BE49-F238E27FC236}">
                <a16:creationId xmlns:a16="http://schemas.microsoft.com/office/drawing/2014/main" id="{3596B679-4412-D664-ABD5-D40A5E57B6A8}"/>
              </a:ext>
            </a:extLst>
          </p:cNvPr>
          <p:cNvSpPr txBox="1"/>
          <p:nvPr/>
        </p:nvSpPr>
        <p:spPr>
          <a:xfrm>
            <a:off x="4402910" y="6063491"/>
            <a:ext cx="4303059" cy="369332"/>
          </a:xfrm>
          <a:prstGeom prst="rect">
            <a:avLst/>
          </a:prstGeom>
          <a:noFill/>
        </p:spPr>
        <p:txBody>
          <a:bodyPr wrap="square" rtlCol="0">
            <a:spAutoFit/>
          </a:bodyPr>
          <a:lstStyle/>
          <a:p>
            <a:r>
              <a:rPr lang="en-US" dirty="0"/>
              <a:t>Inference on a single 1280x720 image</a:t>
            </a:r>
          </a:p>
        </p:txBody>
      </p:sp>
    </p:spTree>
    <p:extLst>
      <p:ext uri="{BB962C8B-B14F-4D97-AF65-F5344CB8AC3E}">
        <p14:creationId xmlns:p14="http://schemas.microsoft.com/office/powerpoint/2010/main" val="40153976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C33EBAD4-8B92-D02D-0725-5E13F16DD04C}"/>
              </a:ext>
            </a:extLst>
          </p:cNvPr>
          <p:cNvSpPr>
            <a:spLocks noGrp="1"/>
          </p:cNvSpPr>
          <p:nvPr>
            <p:ph type="title"/>
          </p:nvPr>
        </p:nvSpPr>
        <p:spPr>
          <a:xfrm>
            <a:off x="838200" y="631825"/>
            <a:ext cx="10515600" cy="1325563"/>
          </a:xfrm>
        </p:spPr>
        <p:txBody>
          <a:bodyPr>
            <a:normAutofit/>
          </a:bodyPr>
          <a:lstStyle/>
          <a:p>
            <a:r>
              <a:rPr lang="en-US" dirty="0"/>
              <a:t>Augmentation Block</a:t>
            </a:r>
          </a:p>
        </p:txBody>
      </p:sp>
      <p:sp>
        <p:nvSpPr>
          <p:cNvPr id="3" name="Espaço Reservado para Conteúdo 2">
            <a:extLst>
              <a:ext uri="{FF2B5EF4-FFF2-40B4-BE49-F238E27FC236}">
                <a16:creationId xmlns:a16="http://schemas.microsoft.com/office/drawing/2014/main" id="{35D6A18B-F124-1853-8B7E-C2D5AEA7A5BD}"/>
              </a:ext>
            </a:extLst>
          </p:cNvPr>
          <p:cNvSpPr>
            <a:spLocks noGrp="1"/>
          </p:cNvSpPr>
          <p:nvPr>
            <p:ph idx="1"/>
          </p:nvPr>
        </p:nvSpPr>
        <p:spPr>
          <a:xfrm>
            <a:off x="838200" y="1646016"/>
            <a:ext cx="10515600" cy="3871762"/>
          </a:xfrm>
        </p:spPr>
        <p:txBody>
          <a:bodyPr>
            <a:normAutofit/>
          </a:bodyPr>
          <a:lstStyle/>
          <a:p>
            <a:pPr marL="0" indent="0">
              <a:buNone/>
            </a:pPr>
            <a:r>
              <a:rPr lang="en-US" sz="2400" dirty="0"/>
              <a:t>Requires 4 inputs:</a:t>
            </a:r>
          </a:p>
          <a:p>
            <a:pPr marL="0" indent="0">
              <a:buNone/>
            </a:pPr>
            <a:endParaRPr lang="en-US" sz="2400" dirty="0"/>
          </a:p>
        </p:txBody>
      </p:sp>
      <p:sp>
        <p:nvSpPr>
          <p:cNvPr id="29" name="Retângulo 28">
            <a:extLst>
              <a:ext uri="{FF2B5EF4-FFF2-40B4-BE49-F238E27FC236}">
                <a16:creationId xmlns:a16="http://schemas.microsoft.com/office/drawing/2014/main" id="{5F14BE87-4ECD-22C3-BD7A-B158A63254F8}"/>
              </a:ext>
            </a:extLst>
          </p:cNvPr>
          <p:cNvSpPr/>
          <p:nvPr/>
        </p:nvSpPr>
        <p:spPr>
          <a:xfrm>
            <a:off x="4186517" y="4007365"/>
            <a:ext cx="4231342" cy="203470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3600" dirty="0">
                <a:solidFill>
                  <a:schemeClr val="tx1"/>
                </a:solidFill>
              </a:rPr>
              <a:t>Augmentation Block</a:t>
            </a:r>
          </a:p>
        </p:txBody>
      </p:sp>
      <p:cxnSp>
        <p:nvCxnSpPr>
          <p:cNvPr id="30" name="Conector de Seta Reta 29">
            <a:extLst>
              <a:ext uri="{FF2B5EF4-FFF2-40B4-BE49-F238E27FC236}">
                <a16:creationId xmlns:a16="http://schemas.microsoft.com/office/drawing/2014/main" id="{707A55C4-CB67-4DBC-657B-771F6781585A}"/>
              </a:ext>
            </a:extLst>
          </p:cNvPr>
          <p:cNvCxnSpPr>
            <a:cxnSpLocks/>
          </p:cNvCxnSpPr>
          <p:nvPr/>
        </p:nvCxnSpPr>
        <p:spPr>
          <a:xfrm>
            <a:off x="1775012" y="4406155"/>
            <a:ext cx="24115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ector de Seta Reta 30">
            <a:extLst>
              <a:ext uri="{FF2B5EF4-FFF2-40B4-BE49-F238E27FC236}">
                <a16:creationId xmlns:a16="http://schemas.microsoft.com/office/drawing/2014/main" id="{3B75AB42-B3A1-609B-F3EA-8E1926C9DECA}"/>
              </a:ext>
            </a:extLst>
          </p:cNvPr>
          <p:cNvCxnSpPr>
            <a:cxnSpLocks/>
          </p:cNvCxnSpPr>
          <p:nvPr/>
        </p:nvCxnSpPr>
        <p:spPr>
          <a:xfrm>
            <a:off x="1775012" y="5517778"/>
            <a:ext cx="24115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ector de Seta Reta 31">
            <a:extLst>
              <a:ext uri="{FF2B5EF4-FFF2-40B4-BE49-F238E27FC236}">
                <a16:creationId xmlns:a16="http://schemas.microsoft.com/office/drawing/2014/main" id="{4849B9BC-55BF-34DD-61C5-F202053C05CF}"/>
              </a:ext>
            </a:extLst>
          </p:cNvPr>
          <p:cNvCxnSpPr>
            <a:cxnSpLocks/>
          </p:cNvCxnSpPr>
          <p:nvPr/>
        </p:nvCxnSpPr>
        <p:spPr>
          <a:xfrm>
            <a:off x="4876800" y="2841812"/>
            <a:ext cx="0" cy="11655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de Seta Reta 32">
            <a:extLst>
              <a:ext uri="{FF2B5EF4-FFF2-40B4-BE49-F238E27FC236}">
                <a16:creationId xmlns:a16="http://schemas.microsoft.com/office/drawing/2014/main" id="{5D205246-4841-EC6C-111A-987CB3BB85DF}"/>
              </a:ext>
            </a:extLst>
          </p:cNvPr>
          <p:cNvCxnSpPr>
            <a:cxnSpLocks/>
          </p:cNvCxnSpPr>
          <p:nvPr/>
        </p:nvCxnSpPr>
        <p:spPr>
          <a:xfrm>
            <a:off x="7673789" y="2846294"/>
            <a:ext cx="0" cy="11655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CaixaDeTexto 33">
            <a:extLst>
              <a:ext uri="{FF2B5EF4-FFF2-40B4-BE49-F238E27FC236}">
                <a16:creationId xmlns:a16="http://schemas.microsoft.com/office/drawing/2014/main" id="{0542B395-36DF-8A4F-863F-41FBF3F8A668}"/>
              </a:ext>
            </a:extLst>
          </p:cNvPr>
          <p:cNvSpPr txBox="1"/>
          <p:nvPr/>
        </p:nvSpPr>
        <p:spPr>
          <a:xfrm>
            <a:off x="1775012" y="5055683"/>
            <a:ext cx="6096000" cy="523220"/>
          </a:xfrm>
          <a:prstGeom prst="rect">
            <a:avLst/>
          </a:prstGeom>
          <a:noFill/>
        </p:spPr>
        <p:txBody>
          <a:bodyPr wrap="square">
            <a:spAutoFit/>
          </a:bodyPr>
          <a:lstStyle/>
          <a:p>
            <a:r>
              <a:rPr lang="en-US" sz="2800" b="0" i="0" u="none" strike="noStrike" dirty="0">
                <a:solidFill>
                  <a:srgbClr val="000000"/>
                </a:solidFill>
                <a:effectLst/>
                <a:latin typeface="Arial" panose="020B0604020202020204" pitchFamily="34" charset="0"/>
              </a:rPr>
              <a:t>Labels</a:t>
            </a:r>
            <a:endParaRPr lang="en-US" sz="2800" dirty="0"/>
          </a:p>
        </p:txBody>
      </p:sp>
      <p:sp>
        <p:nvSpPr>
          <p:cNvPr id="35" name="CaixaDeTexto 34">
            <a:extLst>
              <a:ext uri="{FF2B5EF4-FFF2-40B4-BE49-F238E27FC236}">
                <a16:creationId xmlns:a16="http://schemas.microsoft.com/office/drawing/2014/main" id="{0A1EDC8E-067B-59E4-411A-DABF662115DB}"/>
              </a:ext>
            </a:extLst>
          </p:cNvPr>
          <p:cNvSpPr txBox="1"/>
          <p:nvPr/>
        </p:nvSpPr>
        <p:spPr>
          <a:xfrm>
            <a:off x="8503023" y="4532463"/>
            <a:ext cx="3138371" cy="954107"/>
          </a:xfrm>
          <a:prstGeom prst="rect">
            <a:avLst/>
          </a:prstGeom>
          <a:noFill/>
        </p:spPr>
        <p:txBody>
          <a:bodyPr wrap="square">
            <a:spAutoFit/>
          </a:bodyPr>
          <a:lstStyle/>
          <a:p>
            <a:r>
              <a:rPr lang="en-US" sz="2800" b="0" i="0" u="none" strike="noStrike" dirty="0">
                <a:solidFill>
                  <a:srgbClr val="000000"/>
                </a:solidFill>
                <a:effectLst/>
                <a:latin typeface="Arial" panose="020B0604020202020204" pitchFamily="34" charset="0"/>
              </a:rPr>
              <a:t>Augmented</a:t>
            </a:r>
          </a:p>
          <a:p>
            <a:r>
              <a:rPr lang="en-US" sz="2800" dirty="0">
                <a:solidFill>
                  <a:srgbClr val="000000"/>
                </a:solidFill>
                <a:latin typeface="Arial" panose="020B0604020202020204" pitchFamily="34" charset="0"/>
              </a:rPr>
              <a:t>Output</a:t>
            </a:r>
            <a:endParaRPr lang="en-US" sz="2800" dirty="0"/>
          </a:p>
        </p:txBody>
      </p:sp>
      <p:sp>
        <p:nvSpPr>
          <p:cNvPr id="36" name="CaixaDeTexto 35">
            <a:extLst>
              <a:ext uri="{FF2B5EF4-FFF2-40B4-BE49-F238E27FC236}">
                <a16:creationId xmlns:a16="http://schemas.microsoft.com/office/drawing/2014/main" id="{D441CE9B-CCE8-EB19-7DA0-9127E417107E}"/>
              </a:ext>
            </a:extLst>
          </p:cNvPr>
          <p:cNvSpPr txBox="1"/>
          <p:nvPr/>
        </p:nvSpPr>
        <p:spPr>
          <a:xfrm>
            <a:off x="3258671" y="1857854"/>
            <a:ext cx="3236258" cy="954107"/>
          </a:xfrm>
          <a:prstGeom prst="rect">
            <a:avLst/>
          </a:prstGeom>
          <a:noFill/>
        </p:spPr>
        <p:txBody>
          <a:bodyPr wrap="square">
            <a:spAutoFit/>
          </a:bodyPr>
          <a:lstStyle/>
          <a:p>
            <a:pPr algn="ctr"/>
            <a:r>
              <a:rPr lang="en-US" sz="2800" b="0" i="0" u="none" strike="noStrike" dirty="0">
                <a:solidFill>
                  <a:srgbClr val="000000"/>
                </a:solidFill>
                <a:effectLst/>
                <a:latin typeface="Arial" panose="020B0604020202020204" pitchFamily="34" charset="0"/>
              </a:rPr>
              <a:t>Augmentation Distributions</a:t>
            </a:r>
            <a:endParaRPr lang="en-US" sz="2800" dirty="0"/>
          </a:p>
        </p:txBody>
      </p:sp>
      <p:sp>
        <p:nvSpPr>
          <p:cNvPr id="37" name="CaixaDeTexto 36">
            <a:extLst>
              <a:ext uri="{FF2B5EF4-FFF2-40B4-BE49-F238E27FC236}">
                <a16:creationId xmlns:a16="http://schemas.microsoft.com/office/drawing/2014/main" id="{66DEDA2D-BC6F-BE09-F92A-7F99ABD33C79}"/>
              </a:ext>
            </a:extLst>
          </p:cNvPr>
          <p:cNvSpPr txBox="1"/>
          <p:nvPr/>
        </p:nvSpPr>
        <p:spPr>
          <a:xfrm>
            <a:off x="6329084" y="1863161"/>
            <a:ext cx="2689411" cy="954107"/>
          </a:xfrm>
          <a:prstGeom prst="rect">
            <a:avLst/>
          </a:prstGeom>
          <a:noFill/>
        </p:spPr>
        <p:txBody>
          <a:bodyPr wrap="square">
            <a:spAutoFit/>
          </a:bodyPr>
          <a:lstStyle/>
          <a:p>
            <a:pPr algn="ctr"/>
            <a:r>
              <a:rPr lang="en-US" sz="2800" b="0" i="0" u="none" strike="noStrike" dirty="0">
                <a:solidFill>
                  <a:srgbClr val="000000"/>
                </a:solidFill>
                <a:effectLst/>
                <a:latin typeface="Arial" panose="020B0604020202020204" pitchFamily="34" charset="0"/>
              </a:rPr>
              <a:t>Augmentation parameters</a:t>
            </a:r>
            <a:endParaRPr lang="en-US" sz="2800" dirty="0"/>
          </a:p>
        </p:txBody>
      </p:sp>
      <p:cxnSp>
        <p:nvCxnSpPr>
          <p:cNvPr id="38" name="Conector de Seta Reta 37">
            <a:extLst>
              <a:ext uri="{FF2B5EF4-FFF2-40B4-BE49-F238E27FC236}">
                <a16:creationId xmlns:a16="http://schemas.microsoft.com/office/drawing/2014/main" id="{A92CB419-FCD3-A375-67D9-F8C5DF8844C4}"/>
              </a:ext>
            </a:extLst>
          </p:cNvPr>
          <p:cNvCxnSpPr>
            <a:cxnSpLocks/>
          </p:cNvCxnSpPr>
          <p:nvPr/>
        </p:nvCxnSpPr>
        <p:spPr>
          <a:xfrm>
            <a:off x="8417859" y="5028378"/>
            <a:ext cx="241150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aixaDeTexto 38">
            <a:extLst>
              <a:ext uri="{FF2B5EF4-FFF2-40B4-BE49-F238E27FC236}">
                <a16:creationId xmlns:a16="http://schemas.microsoft.com/office/drawing/2014/main" id="{7C8D3A98-5F70-B750-A8E9-95DA2B78078D}"/>
              </a:ext>
            </a:extLst>
          </p:cNvPr>
          <p:cNvSpPr txBox="1"/>
          <p:nvPr/>
        </p:nvSpPr>
        <p:spPr>
          <a:xfrm>
            <a:off x="1766044" y="3953229"/>
            <a:ext cx="6096000" cy="523220"/>
          </a:xfrm>
          <a:prstGeom prst="rect">
            <a:avLst/>
          </a:prstGeom>
          <a:noFill/>
        </p:spPr>
        <p:txBody>
          <a:bodyPr wrap="square">
            <a:spAutoFit/>
          </a:bodyPr>
          <a:lstStyle/>
          <a:p>
            <a:r>
              <a:rPr lang="en-US" sz="2800" b="0" i="0" u="none" strike="noStrike" dirty="0">
                <a:solidFill>
                  <a:srgbClr val="000000"/>
                </a:solidFill>
                <a:effectLst/>
                <a:latin typeface="Arial" panose="020B0604020202020204" pitchFamily="34" charset="0"/>
              </a:rPr>
              <a:t>Images</a:t>
            </a:r>
            <a:endParaRPr lang="en-US" sz="2800" dirty="0"/>
          </a:p>
        </p:txBody>
      </p:sp>
    </p:spTree>
    <p:extLst>
      <p:ext uri="{BB962C8B-B14F-4D97-AF65-F5344CB8AC3E}">
        <p14:creationId xmlns:p14="http://schemas.microsoft.com/office/powerpoint/2010/main" val="20673936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88333BA-AE6E-427A-9B16-A39C8073F4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98ED85F-DCEE-4B50-802E-71A6E3E12B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1"/>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B763E72E-17DC-CDF4-9312-B213BED91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31375" y="5168786"/>
            <a:ext cx="624127" cy="953405"/>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m 10">
            <a:extLst>
              <a:ext uri="{FF2B5EF4-FFF2-40B4-BE49-F238E27FC236}">
                <a16:creationId xmlns:a16="http://schemas.microsoft.com/office/drawing/2014/main" id="{6C42E885-4529-C031-280F-C87FE041AD2B}"/>
              </a:ext>
            </a:extLst>
          </p:cNvPr>
          <p:cNvPicPr>
            <a:picLocks noChangeAspect="1"/>
          </p:cNvPicPr>
          <p:nvPr/>
        </p:nvPicPr>
        <p:blipFill>
          <a:blip r:embed="rId3"/>
          <a:stretch>
            <a:fillRect/>
          </a:stretch>
        </p:blipFill>
        <p:spPr>
          <a:xfrm>
            <a:off x="931376" y="4293255"/>
            <a:ext cx="723900" cy="342900"/>
          </a:xfrm>
          <a:prstGeom prst="rect">
            <a:avLst/>
          </a:prstGeom>
        </p:spPr>
      </p:pic>
      <p:pic>
        <p:nvPicPr>
          <p:cNvPr id="12" name="Picture 2">
            <a:extLst>
              <a:ext uri="{FF2B5EF4-FFF2-40B4-BE49-F238E27FC236}">
                <a16:creationId xmlns:a16="http://schemas.microsoft.com/office/drawing/2014/main" id="{7B213E58-CCFC-4DF0-80F7-B87D054AFC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31376" y="3322948"/>
            <a:ext cx="624127" cy="95340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23617BF3-256D-B45C-9C03-03A47EB401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31376" y="2288312"/>
            <a:ext cx="624127" cy="9534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03004F9C-F289-D107-0BF7-9910E0C32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931376" y="1253676"/>
            <a:ext cx="624127" cy="953405"/>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m 14">
            <a:extLst>
              <a:ext uri="{FF2B5EF4-FFF2-40B4-BE49-F238E27FC236}">
                <a16:creationId xmlns:a16="http://schemas.microsoft.com/office/drawing/2014/main" id="{885EC243-CA4D-EC27-E1F6-F6C192F4F35E}"/>
              </a:ext>
            </a:extLst>
          </p:cNvPr>
          <p:cNvPicPr>
            <a:picLocks noChangeAspect="1"/>
          </p:cNvPicPr>
          <p:nvPr/>
        </p:nvPicPr>
        <p:blipFill>
          <a:blip r:embed="rId4"/>
          <a:stretch>
            <a:fillRect/>
          </a:stretch>
        </p:blipFill>
        <p:spPr>
          <a:xfrm flipH="1">
            <a:off x="800373" y="1172445"/>
            <a:ext cx="624126" cy="3423094"/>
          </a:xfrm>
          <a:prstGeom prst="rect">
            <a:avLst/>
          </a:prstGeom>
        </p:spPr>
      </p:pic>
      <p:sp>
        <p:nvSpPr>
          <p:cNvPr id="16" name="Retângulo 15">
            <a:extLst>
              <a:ext uri="{FF2B5EF4-FFF2-40B4-BE49-F238E27FC236}">
                <a16:creationId xmlns:a16="http://schemas.microsoft.com/office/drawing/2014/main" id="{D6248DE5-F632-B95D-A4E3-F3FFEDDB6FE3}"/>
              </a:ext>
            </a:extLst>
          </p:cNvPr>
          <p:cNvSpPr/>
          <p:nvPr/>
        </p:nvSpPr>
        <p:spPr>
          <a:xfrm>
            <a:off x="6140263" y="2080368"/>
            <a:ext cx="173355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Brightness</a:t>
            </a:r>
          </a:p>
        </p:txBody>
      </p:sp>
      <p:sp>
        <p:nvSpPr>
          <p:cNvPr id="17" name="Retângulo 16">
            <a:extLst>
              <a:ext uri="{FF2B5EF4-FFF2-40B4-BE49-F238E27FC236}">
                <a16:creationId xmlns:a16="http://schemas.microsoft.com/office/drawing/2014/main" id="{E7193E74-AB79-EC3B-86C7-790CF85764FA}"/>
              </a:ext>
            </a:extLst>
          </p:cNvPr>
          <p:cNvSpPr/>
          <p:nvPr/>
        </p:nvSpPr>
        <p:spPr>
          <a:xfrm>
            <a:off x="6129890" y="2913453"/>
            <a:ext cx="173355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Darkness</a:t>
            </a:r>
          </a:p>
        </p:txBody>
      </p:sp>
      <p:sp>
        <p:nvSpPr>
          <p:cNvPr id="18" name="Retângulo 17">
            <a:extLst>
              <a:ext uri="{FF2B5EF4-FFF2-40B4-BE49-F238E27FC236}">
                <a16:creationId xmlns:a16="http://schemas.microsoft.com/office/drawing/2014/main" id="{3D0AEA29-E337-49A4-0002-3B850FB02842}"/>
              </a:ext>
            </a:extLst>
          </p:cNvPr>
          <p:cNvSpPr/>
          <p:nvPr/>
        </p:nvSpPr>
        <p:spPr>
          <a:xfrm>
            <a:off x="6140263" y="3618402"/>
            <a:ext cx="173355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Snow</a:t>
            </a:r>
          </a:p>
        </p:txBody>
      </p:sp>
      <p:sp>
        <p:nvSpPr>
          <p:cNvPr id="19" name="Retângulo 18">
            <a:extLst>
              <a:ext uri="{FF2B5EF4-FFF2-40B4-BE49-F238E27FC236}">
                <a16:creationId xmlns:a16="http://schemas.microsoft.com/office/drawing/2014/main" id="{8A2A6592-B5DA-C85E-BA13-FE0D0D5334B4}"/>
              </a:ext>
            </a:extLst>
          </p:cNvPr>
          <p:cNvSpPr/>
          <p:nvPr/>
        </p:nvSpPr>
        <p:spPr>
          <a:xfrm>
            <a:off x="6123029" y="4346595"/>
            <a:ext cx="173355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Random Flip</a:t>
            </a:r>
          </a:p>
        </p:txBody>
      </p:sp>
      <p:sp>
        <p:nvSpPr>
          <p:cNvPr id="20" name="Retângulo 19">
            <a:extLst>
              <a:ext uri="{FF2B5EF4-FFF2-40B4-BE49-F238E27FC236}">
                <a16:creationId xmlns:a16="http://schemas.microsoft.com/office/drawing/2014/main" id="{A4BBE177-1199-0296-3A88-51F6474638EA}"/>
              </a:ext>
            </a:extLst>
          </p:cNvPr>
          <p:cNvSpPr/>
          <p:nvPr/>
        </p:nvSpPr>
        <p:spPr>
          <a:xfrm>
            <a:off x="6131634" y="5138932"/>
            <a:ext cx="173355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Rain</a:t>
            </a:r>
          </a:p>
        </p:txBody>
      </p:sp>
      <p:pic>
        <p:nvPicPr>
          <p:cNvPr id="21" name="Imagem 20">
            <a:extLst>
              <a:ext uri="{FF2B5EF4-FFF2-40B4-BE49-F238E27FC236}">
                <a16:creationId xmlns:a16="http://schemas.microsoft.com/office/drawing/2014/main" id="{66373960-B195-CB33-C506-954DD2B968FF}"/>
              </a:ext>
            </a:extLst>
          </p:cNvPr>
          <p:cNvPicPr>
            <a:picLocks noChangeAspect="1"/>
          </p:cNvPicPr>
          <p:nvPr/>
        </p:nvPicPr>
        <p:blipFill>
          <a:blip r:embed="rId5"/>
          <a:stretch>
            <a:fillRect/>
          </a:stretch>
        </p:blipFill>
        <p:spPr>
          <a:xfrm>
            <a:off x="800374" y="5042730"/>
            <a:ext cx="624125" cy="1051220"/>
          </a:xfrm>
          <a:prstGeom prst="rect">
            <a:avLst/>
          </a:prstGeom>
        </p:spPr>
      </p:pic>
      <p:sp>
        <p:nvSpPr>
          <p:cNvPr id="22" name="CaixaDeTexto 21">
            <a:extLst>
              <a:ext uri="{FF2B5EF4-FFF2-40B4-BE49-F238E27FC236}">
                <a16:creationId xmlns:a16="http://schemas.microsoft.com/office/drawing/2014/main" id="{34CEA3FB-E587-74EB-E8F5-2FA3DB9911F1}"/>
              </a:ext>
            </a:extLst>
          </p:cNvPr>
          <p:cNvSpPr txBox="1"/>
          <p:nvPr/>
        </p:nvSpPr>
        <p:spPr>
          <a:xfrm>
            <a:off x="1052938" y="4679605"/>
            <a:ext cx="190500" cy="369332"/>
          </a:xfrm>
          <a:prstGeom prst="rect">
            <a:avLst/>
          </a:prstGeom>
          <a:noFill/>
        </p:spPr>
        <p:txBody>
          <a:bodyPr wrap="square">
            <a:spAutoFit/>
          </a:bodyPr>
          <a:lstStyle/>
          <a:p>
            <a:r>
              <a:rPr lang="en-US" b="0" i="0" dirty="0">
                <a:solidFill>
                  <a:srgbClr val="000000"/>
                </a:solidFill>
                <a:effectLst/>
                <a:latin typeface="Arial" panose="020B0604020202020204" pitchFamily="34" charset="0"/>
              </a:rPr>
              <a:t>⋮</a:t>
            </a:r>
            <a:endParaRPr lang="en-US" dirty="0"/>
          </a:p>
        </p:txBody>
      </p:sp>
      <p:pic>
        <p:nvPicPr>
          <p:cNvPr id="23" name="Imagem 22">
            <a:extLst>
              <a:ext uri="{FF2B5EF4-FFF2-40B4-BE49-F238E27FC236}">
                <a16:creationId xmlns:a16="http://schemas.microsoft.com/office/drawing/2014/main" id="{A9560872-D5DC-5912-1C9D-95EFB6C221C6}"/>
              </a:ext>
            </a:extLst>
          </p:cNvPr>
          <p:cNvPicPr>
            <a:picLocks noChangeAspect="1"/>
          </p:cNvPicPr>
          <p:nvPr/>
        </p:nvPicPr>
        <p:blipFill>
          <a:blip r:embed="rId6"/>
          <a:stretch>
            <a:fillRect/>
          </a:stretch>
        </p:blipFill>
        <p:spPr>
          <a:xfrm flipH="1">
            <a:off x="8435134" y="2146820"/>
            <a:ext cx="650100" cy="3300857"/>
          </a:xfrm>
          <a:prstGeom prst="rect">
            <a:avLst/>
          </a:prstGeom>
        </p:spPr>
      </p:pic>
      <p:sp>
        <p:nvSpPr>
          <p:cNvPr id="24" name="Retângulo 23">
            <a:extLst>
              <a:ext uri="{FF2B5EF4-FFF2-40B4-BE49-F238E27FC236}">
                <a16:creationId xmlns:a16="http://schemas.microsoft.com/office/drawing/2014/main" id="{B5467730-46AD-66BA-23B5-24CDD0F71DCC}"/>
              </a:ext>
            </a:extLst>
          </p:cNvPr>
          <p:cNvSpPr/>
          <p:nvPr/>
        </p:nvSpPr>
        <p:spPr>
          <a:xfrm>
            <a:off x="2896128" y="3427902"/>
            <a:ext cx="1021071"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Sample</a:t>
            </a:r>
          </a:p>
        </p:txBody>
      </p:sp>
      <p:sp>
        <p:nvSpPr>
          <p:cNvPr id="25" name="Chave Direita 24">
            <a:extLst>
              <a:ext uri="{FF2B5EF4-FFF2-40B4-BE49-F238E27FC236}">
                <a16:creationId xmlns:a16="http://schemas.microsoft.com/office/drawing/2014/main" id="{C4367C01-5E54-99DF-981E-5670E40C1EEB}"/>
              </a:ext>
            </a:extLst>
          </p:cNvPr>
          <p:cNvSpPr/>
          <p:nvPr/>
        </p:nvSpPr>
        <p:spPr>
          <a:xfrm>
            <a:off x="1591902" y="1020998"/>
            <a:ext cx="1184671" cy="515670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26" name="Conector de Seta Reta 25">
            <a:extLst>
              <a:ext uri="{FF2B5EF4-FFF2-40B4-BE49-F238E27FC236}">
                <a16:creationId xmlns:a16="http://schemas.microsoft.com/office/drawing/2014/main" id="{805A8E65-6ECE-38E0-BC53-E50B68A5E4FB}"/>
              </a:ext>
            </a:extLst>
          </p:cNvPr>
          <p:cNvCxnSpPr>
            <a:cxnSpLocks/>
            <a:endCxn id="24" idx="0"/>
          </p:cNvCxnSpPr>
          <p:nvPr/>
        </p:nvCxnSpPr>
        <p:spPr>
          <a:xfrm>
            <a:off x="3406663" y="2799505"/>
            <a:ext cx="1" cy="6283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CaixaDeTexto 26">
            <a:extLst>
              <a:ext uri="{FF2B5EF4-FFF2-40B4-BE49-F238E27FC236}">
                <a16:creationId xmlns:a16="http://schemas.microsoft.com/office/drawing/2014/main" id="{E6DAF631-BA4C-75BB-5539-1568971EC4E9}"/>
              </a:ext>
            </a:extLst>
          </p:cNvPr>
          <p:cNvSpPr txBox="1"/>
          <p:nvPr/>
        </p:nvSpPr>
        <p:spPr>
          <a:xfrm>
            <a:off x="2466525" y="2395789"/>
            <a:ext cx="2068290" cy="369332"/>
          </a:xfrm>
          <a:prstGeom prst="rect">
            <a:avLst/>
          </a:prstGeom>
          <a:noFill/>
        </p:spPr>
        <p:txBody>
          <a:bodyPr wrap="square" rtlCol="0">
            <a:spAutoFit/>
          </a:bodyPr>
          <a:lstStyle/>
          <a:p>
            <a:r>
              <a:rPr lang="en-US" dirty="0"/>
              <a:t>[0.1,0.1,0.1,0.1,0.1]</a:t>
            </a:r>
          </a:p>
        </p:txBody>
      </p:sp>
      <p:cxnSp>
        <p:nvCxnSpPr>
          <p:cNvPr id="28" name="Conector: Angulado 27">
            <a:extLst>
              <a:ext uri="{FF2B5EF4-FFF2-40B4-BE49-F238E27FC236}">
                <a16:creationId xmlns:a16="http://schemas.microsoft.com/office/drawing/2014/main" id="{390EFD19-FC82-0A8F-237D-A3D06BA1AE01}"/>
              </a:ext>
            </a:extLst>
          </p:cNvPr>
          <p:cNvCxnSpPr>
            <a:cxnSpLocks/>
          </p:cNvCxnSpPr>
          <p:nvPr/>
        </p:nvCxnSpPr>
        <p:spPr>
          <a:xfrm>
            <a:off x="3916273" y="3635737"/>
            <a:ext cx="617615" cy="1671891"/>
          </a:xfrm>
          <a:prstGeom prst="bentConnector2">
            <a:avLst/>
          </a:prstGeom>
        </p:spPr>
        <p:style>
          <a:lnRef idx="1">
            <a:schemeClr val="dk1"/>
          </a:lnRef>
          <a:fillRef idx="0">
            <a:schemeClr val="dk1"/>
          </a:fillRef>
          <a:effectRef idx="0">
            <a:schemeClr val="dk1"/>
          </a:effectRef>
          <a:fontRef idx="minor">
            <a:schemeClr val="tx1"/>
          </a:fontRef>
        </p:style>
      </p:cxnSp>
      <p:cxnSp>
        <p:nvCxnSpPr>
          <p:cNvPr id="40" name="Conector reto 39">
            <a:extLst>
              <a:ext uri="{FF2B5EF4-FFF2-40B4-BE49-F238E27FC236}">
                <a16:creationId xmlns:a16="http://schemas.microsoft.com/office/drawing/2014/main" id="{991E7372-F250-C373-3F76-0F0F93D9C027}"/>
              </a:ext>
            </a:extLst>
          </p:cNvPr>
          <p:cNvCxnSpPr/>
          <p:nvPr/>
        </p:nvCxnSpPr>
        <p:spPr>
          <a:xfrm flipV="1">
            <a:off x="4534815" y="2260566"/>
            <a:ext cx="0" cy="1374902"/>
          </a:xfrm>
          <a:prstGeom prst="line">
            <a:avLst/>
          </a:prstGeom>
        </p:spPr>
        <p:style>
          <a:lnRef idx="1">
            <a:schemeClr val="dk1"/>
          </a:lnRef>
          <a:fillRef idx="0">
            <a:schemeClr val="dk1"/>
          </a:fillRef>
          <a:effectRef idx="0">
            <a:schemeClr val="dk1"/>
          </a:effectRef>
          <a:fontRef idx="minor">
            <a:schemeClr val="tx1"/>
          </a:fontRef>
        </p:style>
      </p:cxnSp>
      <p:cxnSp>
        <p:nvCxnSpPr>
          <p:cNvPr id="41" name="Conector de Seta Reta 40">
            <a:extLst>
              <a:ext uri="{FF2B5EF4-FFF2-40B4-BE49-F238E27FC236}">
                <a16:creationId xmlns:a16="http://schemas.microsoft.com/office/drawing/2014/main" id="{A0B9212B-A319-FBB1-3B69-2F2C17E0F3BF}"/>
              </a:ext>
            </a:extLst>
          </p:cNvPr>
          <p:cNvCxnSpPr/>
          <p:nvPr/>
        </p:nvCxnSpPr>
        <p:spPr>
          <a:xfrm>
            <a:off x="4534814" y="2260566"/>
            <a:ext cx="3005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Conector de Seta Reta 41">
            <a:extLst>
              <a:ext uri="{FF2B5EF4-FFF2-40B4-BE49-F238E27FC236}">
                <a16:creationId xmlns:a16="http://schemas.microsoft.com/office/drawing/2014/main" id="{7A4DF62F-BA81-AA8D-B7C4-17456D2985F4}"/>
              </a:ext>
            </a:extLst>
          </p:cNvPr>
          <p:cNvCxnSpPr/>
          <p:nvPr/>
        </p:nvCxnSpPr>
        <p:spPr>
          <a:xfrm>
            <a:off x="4534814" y="2990005"/>
            <a:ext cx="3005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ector de Seta Reta 42">
            <a:extLst>
              <a:ext uri="{FF2B5EF4-FFF2-40B4-BE49-F238E27FC236}">
                <a16:creationId xmlns:a16="http://schemas.microsoft.com/office/drawing/2014/main" id="{17AD328A-FCDF-B483-A278-4A1DFDFC6E90}"/>
              </a:ext>
            </a:extLst>
          </p:cNvPr>
          <p:cNvCxnSpPr/>
          <p:nvPr/>
        </p:nvCxnSpPr>
        <p:spPr>
          <a:xfrm>
            <a:off x="4533888" y="3635468"/>
            <a:ext cx="3005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Conector de Seta Reta 43">
            <a:extLst>
              <a:ext uri="{FF2B5EF4-FFF2-40B4-BE49-F238E27FC236}">
                <a16:creationId xmlns:a16="http://schemas.microsoft.com/office/drawing/2014/main" id="{B8BF6817-50BF-7625-2FC6-469BB3300345}"/>
              </a:ext>
            </a:extLst>
          </p:cNvPr>
          <p:cNvCxnSpPr/>
          <p:nvPr/>
        </p:nvCxnSpPr>
        <p:spPr>
          <a:xfrm>
            <a:off x="4546477" y="4449083"/>
            <a:ext cx="3005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Conector de Seta Reta 44">
            <a:extLst>
              <a:ext uri="{FF2B5EF4-FFF2-40B4-BE49-F238E27FC236}">
                <a16:creationId xmlns:a16="http://schemas.microsoft.com/office/drawing/2014/main" id="{43935981-9B28-2C63-C5A1-A12910D036EB}"/>
              </a:ext>
            </a:extLst>
          </p:cNvPr>
          <p:cNvCxnSpPr/>
          <p:nvPr/>
        </p:nvCxnSpPr>
        <p:spPr>
          <a:xfrm>
            <a:off x="4533888" y="5294382"/>
            <a:ext cx="3005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6" name="Imagem 45">
            <a:extLst>
              <a:ext uri="{FF2B5EF4-FFF2-40B4-BE49-F238E27FC236}">
                <a16:creationId xmlns:a16="http://schemas.microsoft.com/office/drawing/2014/main" id="{B34A1623-1B95-555D-7486-437DB9087A38}"/>
              </a:ext>
            </a:extLst>
          </p:cNvPr>
          <p:cNvPicPr>
            <a:picLocks noChangeAspect="1"/>
          </p:cNvPicPr>
          <p:nvPr/>
        </p:nvPicPr>
        <p:blipFill>
          <a:blip r:embed="rId7"/>
          <a:stretch>
            <a:fillRect/>
          </a:stretch>
        </p:blipFill>
        <p:spPr>
          <a:xfrm>
            <a:off x="4847001" y="1916246"/>
            <a:ext cx="819150" cy="704850"/>
          </a:xfrm>
          <a:prstGeom prst="rect">
            <a:avLst/>
          </a:prstGeom>
        </p:spPr>
      </p:pic>
      <p:pic>
        <p:nvPicPr>
          <p:cNvPr id="47" name="Imagem 46">
            <a:extLst>
              <a:ext uri="{FF2B5EF4-FFF2-40B4-BE49-F238E27FC236}">
                <a16:creationId xmlns:a16="http://schemas.microsoft.com/office/drawing/2014/main" id="{C5A2E010-6C90-ED84-4A1C-8DECB42207AA}"/>
              </a:ext>
            </a:extLst>
          </p:cNvPr>
          <p:cNvPicPr>
            <a:picLocks noChangeAspect="1"/>
          </p:cNvPicPr>
          <p:nvPr/>
        </p:nvPicPr>
        <p:blipFill>
          <a:blip r:embed="rId8"/>
          <a:stretch>
            <a:fillRect/>
          </a:stretch>
        </p:blipFill>
        <p:spPr>
          <a:xfrm>
            <a:off x="4889862" y="2701346"/>
            <a:ext cx="781050" cy="676275"/>
          </a:xfrm>
          <a:prstGeom prst="rect">
            <a:avLst/>
          </a:prstGeom>
        </p:spPr>
      </p:pic>
      <p:pic>
        <p:nvPicPr>
          <p:cNvPr id="48" name="Imagem 47">
            <a:extLst>
              <a:ext uri="{FF2B5EF4-FFF2-40B4-BE49-F238E27FC236}">
                <a16:creationId xmlns:a16="http://schemas.microsoft.com/office/drawing/2014/main" id="{53CA994A-58AE-955D-B603-667899F0EDDC}"/>
              </a:ext>
            </a:extLst>
          </p:cNvPr>
          <p:cNvPicPr>
            <a:picLocks noChangeAspect="1"/>
          </p:cNvPicPr>
          <p:nvPr/>
        </p:nvPicPr>
        <p:blipFill>
          <a:blip r:embed="rId9"/>
          <a:stretch>
            <a:fillRect/>
          </a:stretch>
        </p:blipFill>
        <p:spPr>
          <a:xfrm>
            <a:off x="4894390" y="3427902"/>
            <a:ext cx="781050" cy="685800"/>
          </a:xfrm>
          <a:prstGeom prst="rect">
            <a:avLst/>
          </a:prstGeom>
        </p:spPr>
      </p:pic>
      <p:pic>
        <p:nvPicPr>
          <p:cNvPr id="49" name="Imagem 48">
            <a:extLst>
              <a:ext uri="{FF2B5EF4-FFF2-40B4-BE49-F238E27FC236}">
                <a16:creationId xmlns:a16="http://schemas.microsoft.com/office/drawing/2014/main" id="{444D62C9-210B-622A-0713-D46EA350EAFE}"/>
              </a:ext>
            </a:extLst>
          </p:cNvPr>
          <p:cNvPicPr>
            <a:picLocks noChangeAspect="1"/>
          </p:cNvPicPr>
          <p:nvPr/>
        </p:nvPicPr>
        <p:blipFill>
          <a:blip r:embed="rId10"/>
          <a:stretch>
            <a:fillRect/>
          </a:stretch>
        </p:blipFill>
        <p:spPr>
          <a:xfrm>
            <a:off x="4886557" y="4154458"/>
            <a:ext cx="762000" cy="666750"/>
          </a:xfrm>
          <a:prstGeom prst="rect">
            <a:avLst/>
          </a:prstGeom>
        </p:spPr>
      </p:pic>
      <p:pic>
        <p:nvPicPr>
          <p:cNvPr id="50" name="Imagem 49">
            <a:extLst>
              <a:ext uri="{FF2B5EF4-FFF2-40B4-BE49-F238E27FC236}">
                <a16:creationId xmlns:a16="http://schemas.microsoft.com/office/drawing/2014/main" id="{FB2A1896-8698-51A2-7C19-EAFC15C211AC}"/>
              </a:ext>
            </a:extLst>
          </p:cNvPr>
          <p:cNvPicPr>
            <a:picLocks noChangeAspect="1"/>
          </p:cNvPicPr>
          <p:nvPr/>
        </p:nvPicPr>
        <p:blipFill>
          <a:blip r:embed="rId11"/>
          <a:stretch>
            <a:fillRect/>
          </a:stretch>
        </p:blipFill>
        <p:spPr>
          <a:xfrm>
            <a:off x="4858664" y="4948432"/>
            <a:ext cx="828675" cy="762000"/>
          </a:xfrm>
          <a:prstGeom prst="rect">
            <a:avLst/>
          </a:prstGeom>
        </p:spPr>
      </p:pic>
      <p:cxnSp>
        <p:nvCxnSpPr>
          <p:cNvPr id="51" name="Conector de Seta Reta 50">
            <a:extLst>
              <a:ext uri="{FF2B5EF4-FFF2-40B4-BE49-F238E27FC236}">
                <a16:creationId xmlns:a16="http://schemas.microsoft.com/office/drawing/2014/main" id="{A2866F23-A16D-5F7B-4CFB-623056A4C406}"/>
              </a:ext>
            </a:extLst>
          </p:cNvPr>
          <p:cNvCxnSpPr>
            <a:cxnSpLocks/>
            <a:endCxn id="16" idx="1"/>
          </p:cNvCxnSpPr>
          <p:nvPr/>
        </p:nvCxnSpPr>
        <p:spPr>
          <a:xfrm>
            <a:off x="5648557" y="2268671"/>
            <a:ext cx="491706" cy="2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2" name="Conector de Seta Reta 51">
            <a:extLst>
              <a:ext uri="{FF2B5EF4-FFF2-40B4-BE49-F238E27FC236}">
                <a16:creationId xmlns:a16="http://schemas.microsoft.com/office/drawing/2014/main" id="{FB0650C2-9072-A735-1EFB-CD5EFD97BAFC}"/>
              </a:ext>
            </a:extLst>
          </p:cNvPr>
          <p:cNvCxnSpPr>
            <a:cxnSpLocks/>
          </p:cNvCxnSpPr>
          <p:nvPr/>
        </p:nvCxnSpPr>
        <p:spPr>
          <a:xfrm>
            <a:off x="5492563" y="3081153"/>
            <a:ext cx="6150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Conector de Seta Reta 52">
            <a:extLst>
              <a:ext uri="{FF2B5EF4-FFF2-40B4-BE49-F238E27FC236}">
                <a16:creationId xmlns:a16="http://schemas.microsoft.com/office/drawing/2014/main" id="{BC00B88B-3371-75F0-1EEF-3B7DFC90A991}"/>
              </a:ext>
            </a:extLst>
          </p:cNvPr>
          <p:cNvCxnSpPr>
            <a:cxnSpLocks/>
          </p:cNvCxnSpPr>
          <p:nvPr/>
        </p:nvCxnSpPr>
        <p:spPr>
          <a:xfrm>
            <a:off x="5658080" y="3792788"/>
            <a:ext cx="491706" cy="2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Conector de Seta Reta 53">
            <a:extLst>
              <a:ext uri="{FF2B5EF4-FFF2-40B4-BE49-F238E27FC236}">
                <a16:creationId xmlns:a16="http://schemas.microsoft.com/office/drawing/2014/main" id="{78D63728-8487-877D-C8A3-4C7D58AA75D2}"/>
              </a:ext>
            </a:extLst>
          </p:cNvPr>
          <p:cNvCxnSpPr>
            <a:cxnSpLocks/>
          </p:cNvCxnSpPr>
          <p:nvPr/>
        </p:nvCxnSpPr>
        <p:spPr>
          <a:xfrm>
            <a:off x="5626634" y="4526672"/>
            <a:ext cx="491706" cy="2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Conector de Seta Reta 54">
            <a:extLst>
              <a:ext uri="{FF2B5EF4-FFF2-40B4-BE49-F238E27FC236}">
                <a16:creationId xmlns:a16="http://schemas.microsoft.com/office/drawing/2014/main" id="{980DDC07-70F9-0DD6-CC60-F2256AB41BB3}"/>
              </a:ext>
            </a:extLst>
          </p:cNvPr>
          <p:cNvCxnSpPr>
            <a:cxnSpLocks/>
          </p:cNvCxnSpPr>
          <p:nvPr/>
        </p:nvCxnSpPr>
        <p:spPr>
          <a:xfrm>
            <a:off x="5570353" y="5331146"/>
            <a:ext cx="5523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6" name="Chave Direita 55">
            <a:extLst>
              <a:ext uri="{FF2B5EF4-FFF2-40B4-BE49-F238E27FC236}">
                <a16:creationId xmlns:a16="http://schemas.microsoft.com/office/drawing/2014/main" id="{5A5F3AB2-B680-2C55-FA95-F40CD630A72D}"/>
              </a:ext>
            </a:extLst>
          </p:cNvPr>
          <p:cNvSpPr/>
          <p:nvPr/>
        </p:nvSpPr>
        <p:spPr>
          <a:xfrm>
            <a:off x="10476603" y="4727596"/>
            <a:ext cx="1184671" cy="1762848"/>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cxnSp>
        <p:nvCxnSpPr>
          <p:cNvPr id="57" name="Conector de Seta Reta 56">
            <a:extLst>
              <a:ext uri="{FF2B5EF4-FFF2-40B4-BE49-F238E27FC236}">
                <a16:creationId xmlns:a16="http://schemas.microsoft.com/office/drawing/2014/main" id="{842EBBA5-AD71-AB7D-0477-6A5FEF7FF760}"/>
              </a:ext>
            </a:extLst>
          </p:cNvPr>
          <p:cNvCxnSpPr>
            <a:cxnSpLocks/>
          </p:cNvCxnSpPr>
          <p:nvPr/>
        </p:nvCxnSpPr>
        <p:spPr>
          <a:xfrm>
            <a:off x="7896464" y="2273261"/>
            <a:ext cx="491706" cy="2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Conector de Seta Reta 57">
            <a:extLst>
              <a:ext uri="{FF2B5EF4-FFF2-40B4-BE49-F238E27FC236}">
                <a16:creationId xmlns:a16="http://schemas.microsoft.com/office/drawing/2014/main" id="{32FBFA69-8C36-5B28-F668-6E0725E282B8}"/>
              </a:ext>
            </a:extLst>
          </p:cNvPr>
          <p:cNvCxnSpPr>
            <a:cxnSpLocks/>
          </p:cNvCxnSpPr>
          <p:nvPr/>
        </p:nvCxnSpPr>
        <p:spPr>
          <a:xfrm>
            <a:off x="7885703" y="3118248"/>
            <a:ext cx="491706" cy="2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Conector de Seta Reta 58">
            <a:extLst>
              <a:ext uri="{FF2B5EF4-FFF2-40B4-BE49-F238E27FC236}">
                <a16:creationId xmlns:a16="http://schemas.microsoft.com/office/drawing/2014/main" id="{DAC37DD0-E5FC-1FD3-06CA-8BC0BBAE9585}"/>
              </a:ext>
            </a:extLst>
          </p:cNvPr>
          <p:cNvCxnSpPr>
            <a:cxnSpLocks/>
          </p:cNvCxnSpPr>
          <p:nvPr/>
        </p:nvCxnSpPr>
        <p:spPr>
          <a:xfrm>
            <a:off x="7875666" y="3808901"/>
            <a:ext cx="491706" cy="2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Conector de Seta Reta 59">
            <a:extLst>
              <a:ext uri="{FF2B5EF4-FFF2-40B4-BE49-F238E27FC236}">
                <a16:creationId xmlns:a16="http://schemas.microsoft.com/office/drawing/2014/main" id="{E3C0E4AC-E848-CFE4-B005-804310741CBD}"/>
              </a:ext>
            </a:extLst>
          </p:cNvPr>
          <p:cNvCxnSpPr>
            <a:cxnSpLocks/>
          </p:cNvCxnSpPr>
          <p:nvPr/>
        </p:nvCxnSpPr>
        <p:spPr>
          <a:xfrm>
            <a:off x="7885703" y="4496479"/>
            <a:ext cx="491706" cy="2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Conector de Seta Reta 60">
            <a:extLst>
              <a:ext uri="{FF2B5EF4-FFF2-40B4-BE49-F238E27FC236}">
                <a16:creationId xmlns:a16="http://schemas.microsoft.com/office/drawing/2014/main" id="{AA7D9AF7-85FB-9DC1-E0EB-67AA384091E0}"/>
              </a:ext>
            </a:extLst>
          </p:cNvPr>
          <p:cNvCxnSpPr>
            <a:cxnSpLocks/>
          </p:cNvCxnSpPr>
          <p:nvPr/>
        </p:nvCxnSpPr>
        <p:spPr>
          <a:xfrm>
            <a:off x="7875666" y="5327235"/>
            <a:ext cx="491706" cy="21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Conector: Angulado 61">
            <a:extLst>
              <a:ext uri="{FF2B5EF4-FFF2-40B4-BE49-F238E27FC236}">
                <a16:creationId xmlns:a16="http://schemas.microsoft.com/office/drawing/2014/main" id="{E2954CBC-0644-78DD-B074-5F4E82B3EBB1}"/>
              </a:ext>
            </a:extLst>
          </p:cNvPr>
          <p:cNvCxnSpPr>
            <a:cxnSpLocks/>
            <a:endCxn id="64" idx="1"/>
          </p:cNvCxnSpPr>
          <p:nvPr/>
        </p:nvCxnSpPr>
        <p:spPr>
          <a:xfrm>
            <a:off x="4546477" y="5298192"/>
            <a:ext cx="5425263" cy="583271"/>
          </a:xfrm>
          <a:prstGeom prst="bentConnector3">
            <a:avLst>
              <a:gd name="adj1" fmla="val -28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3" name="Picture 2">
            <a:extLst>
              <a:ext uri="{FF2B5EF4-FFF2-40B4-BE49-F238E27FC236}">
                <a16:creationId xmlns:a16="http://schemas.microsoft.com/office/drawing/2014/main" id="{8DBCF5BE-5F43-6BB8-D918-D587B3DDA8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0062569" y="5441074"/>
            <a:ext cx="624127" cy="953405"/>
          </a:xfrm>
          <a:prstGeom prst="rect">
            <a:avLst/>
          </a:prstGeom>
          <a:noFill/>
          <a:extLst>
            <a:ext uri="{909E8E84-426E-40DD-AFC4-6F175D3DCCD1}">
              <a14:hiddenFill xmlns:a14="http://schemas.microsoft.com/office/drawing/2010/main">
                <a:solidFill>
                  <a:srgbClr val="FFFFFF"/>
                </a:solidFill>
              </a14:hiddenFill>
            </a:ext>
          </a:extLst>
        </p:spPr>
      </p:pic>
      <p:pic>
        <p:nvPicPr>
          <p:cNvPr id="64" name="Imagem 63">
            <a:extLst>
              <a:ext uri="{FF2B5EF4-FFF2-40B4-BE49-F238E27FC236}">
                <a16:creationId xmlns:a16="http://schemas.microsoft.com/office/drawing/2014/main" id="{210EB3A3-F798-9CBB-8AF9-9EAC7B1A1B46}"/>
              </a:ext>
            </a:extLst>
          </p:cNvPr>
          <p:cNvPicPr>
            <a:picLocks noChangeAspect="1"/>
          </p:cNvPicPr>
          <p:nvPr/>
        </p:nvPicPr>
        <p:blipFill>
          <a:blip r:embed="rId5"/>
          <a:stretch>
            <a:fillRect/>
          </a:stretch>
        </p:blipFill>
        <p:spPr>
          <a:xfrm>
            <a:off x="9971740" y="5355853"/>
            <a:ext cx="624125" cy="1051220"/>
          </a:xfrm>
          <a:prstGeom prst="rect">
            <a:avLst/>
          </a:prstGeom>
        </p:spPr>
      </p:pic>
      <p:sp>
        <p:nvSpPr>
          <p:cNvPr id="65" name="Chave Direita 64">
            <a:extLst>
              <a:ext uri="{FF2B5EF4-FFF2-40B4-BE49-F238E27FC236}">
                <a16:creationId xmlns:a16="http://schemas.microsoft.com/office/drawing/2014/main" id="{FEF8480C-DBF9-FF69-2303-73CB5FE8A0E9}"/>
              </a:ext>
            </a:extLst>
          </p:cNvPr>
          <p:cNvSpPr/>
          <p:nvPr/>
        </p:nvSpPr>
        <p:spPr>
          <a:xfrm>
            <a:off x="9066408" y="2134120"/>
            <a:ext cx="1184671" cy="3622135"/>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6" name="CaixaDeTexto 65">
            <a:extLst>
              <a:ext uri="{FF2B5EF4-FFF2-40B4-BE49-F238E27FC236}">
                <a16:creationId xmlns:a16="http://schemas.microsoft.com/office/drawing/2014/main" id="{D5B0EB72-A62A-CF62-8C74-2FA271D2E7D9}"/>
              </a:ext>
            </a:extLst>
          </p:cNvPr>
          <p:cNvSpPr txBox="1"/>
          <p:nvPr/>
        </p:nvSpPr>
        <p:spPr>
          <a:xfrm>
            <a:off x="10177251" y="5068247"/>
            <a:ext cx="147655" cy="369332"/>
          </a:xfrm>
          <a:prstGeom prst="rect">
            <a:avLst/>
          </a:prstGeom>
          <a:noFill/>
        </p:spPr>
        <p:txBody>
          <a:bodyPr wrap="square">
            <a:spAutoFit/>
          </a:bodyPr>
          <a:lstStyle/>
          <a:p>
            <a:r>
              <a:rPr lang="en-US" b="0" i="0" dirty="0">
                <a:solidFill>
                  <a:srgbClr val="000000"/>
                </a:solidFill>
                <a:effectLst/>
                <a:latin typeface="Arial" panose="020B0604020202020204" pitchFamily="34" charset="0"/>
              </a:rPr>
              <a:t>⋮</a:t>
            </a:r>
            <a:endParaRPr lang="en-US" dirty="0"/>
          </a:p>
        </p:txBody>
      </p:sp>
      <p:cxnSp>
        <p:nvCxnSpPr>
          <p:cNvPr id="67" name="Conector de Seta Reta 66">
            <a:extLst>
              <a:ext uri="{FF2B5EF4-FFF2-40B4-BE49-F238E27FC236}">
                <a16:creationId xmlns:a16="http://schemas.microsoft.com/office/drawing/2014/main" id="{7F5F03F3-D4B4-0242-2875-2ABECA240C78}"/>
              </a:ext>
            </a:extLst>
          </p:cNvPr>
          <p:cNvCxnSpPr>
            <a:cxnSpLocks/>
          </p:cNvCxnSpPr>
          <p:nvPr/>
        </p:nvCxnSpPr>
        <p:spPr>
          <a:xfrm>
            <a:off x="7007039" y="1686540"/>
            <a:ext cx="0" cy="3786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ector de Seta Reta 67">
            <a:extLst>
              <a:ext uri="{FF2B5EF4-FFF2-40B4-BE49-F238E27FC236}">
                <a16:creationId xmlns:a16="http://schemas.microsoft.com/office/drawing/2014/main" id="{C07FDFCB-45D1-3301-84F8-66FBF04A7D9D}"/>
              </a:ext>
            </a:extLst>
          </p:cNvPr>
          <p:cNvCxnSpPr>
            <a:cxnSpLocks/>
          </p:cNvCxnSpPr>
          <p:nvPr/>
        </p:nvCxnSpPr>
        <p:spPr>
          <a:xfrm>
            <a:off x="6980369" y="2701346"/>
            <a:ext cx="0" cy="2121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ector de Seta Reta 68">
            <a:extLst>
              <a:ext uri="{FF2B5EF4-FFF2-40B4-BE49-F238E27FC236}">
                <a16:creationId xmlns:a16="http://schemas.microsoft.com/office/drawing/2014/main" id="{76364DE6-B074-AC99-79A5-0D8D3F88E23D}"/>
              </a:ext>
            </a:extLst>
          </p:cNvPr>
          <p:cNvCxnSpPr>
            <a:cxnSpLocks/>
          </p:cNvCxnSpPr>
          <p:nvPr/>
        </p:nvCxnSpPr>
        <p:spPr>
          <a:xfrm>
            <a:off x="7007038" y="3427902"/>
            <a:ext cx="0" cy="2075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0" name="Chave Direita 69">
            <a:extLst>
              <a:ext uri="{FF2B5EF4-FFF2-40B4-BE49-F238E27FC236}">
                <a16:creationId xmlns:a16="http://schemas.microsoft.com/office/drawing/2014/main" id="{E8590EF9-063A-82E5-2AF1-45E1566CDD4E}"/>
              </a:ext>
            </a:extLst>
          </p:cNvPr>
          <p:cNvSpPr/>
          <p:nvPr/>
        </p:nvSpPr>
        <p:spPr>
          <a:xfrm rot="16200000">
            <a:off x="1071310" y="698140"/>
            <a:ext cx="161336" cy="807052"/>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71" name="CaixaDeTexto 70">
            <a:extLst>
              <a:ext uri="{FF2B5EF4-FFF2-40B4-BE49-F238E27FC236}">
                <a16:creationId xmlns:a16="http://schemas.microsoft.com/office/drawing/2014/main" id="{258B6D7E-F5E9-E934-9B50-C24BB44F721A}"/>
              </a:ext>
            </a:extLst>
          </p:cNvPr>
          <p:cNvSpPr txBox="1"/>
          <p:nvPr/>
        </p:nvSpPr>
        <p:spPr>
          <a:xfrm>
            <a:off x="390354" y="612736"/>
            <a:ext cx="2068290" cy="369332"/>
          </a:xfrm>
          <a:prstGeom prst="rect">
            <a:avLst/>
          </a:prstGeom>
          <a:noFill/>
        </p:spPr>
        <p:txBody>
          <a:bodyPr wrap="square" rtlCol="0">
            <a:spAutoFit/>
          </a:bodyPr>
          <a:lstStyle/>
          <a:p>
            <a:r>
              <a:rPr lang="en-US" dirty="0"/>
              <a:t>20 images, labels</a:t>
            </a:r>
          </a:p>
        </p:txBody>
      </p:sp>
      <p:sp>
        <p:nvSpPr>
          <p:cNvPr id="72" name="CaixaDeTexto 71">
            <a:extLst>
              <a:ext uri="{FF2B5EF4-FFF2-40B4-BE49-F238E27FC236}">
                <a16:creationId xmlns:a16="http://schemas.microsoft.com/office/drawing/2014/main" id="{9848A043-541C-9619-ACE8-59A07A863D3B}"/>
              </a:ext>
            </a:extLst>
          </p:cNvPr>
          <p:cNvSpPr txBox="1"/>
          <p:nvPr/>
        </p:nvSpPr>
        <p:spPr>
          <a:xfrm>
            <a:off x="6519088" y="1420749"/>
            <a:ext cx="1446705" cy="307777"/>
          </a:xfrm>
          <a:prstGeom prst="rect">
            <a:avLst/>
          </a:prstGeom>
          <a:noFill/>
        </p:spPr>
        <p:txBody>
          <a:bodyPr wrap="square" rtlCol="0">
            <a:spAutoFit/>
          </a:bodyPr>
          <a:lstStyle/>
          <a:p>
            <a:r>
              <a:rPr lang="en-US" sz="1400" dirty="0"/>
              <a:t>Parameter 1</a:t>
            </a:r>
          </a:p>
        </p:txBody>
      </p:sp>
      <p:sp>
        <p:nvSpPr>
          <p:cNvPr id="73" name="CaixaDeTexto 72">
            <a:extLst>
              <a:ext uri="{FF2B5EF4-FFF2-40B4-BE49-F238E27FC236}">
                <a16:creationId xmlns:a16="http://schemas.microsoft.com/office/drawing/2014/main" id="{E03327C1-DEA5-EACE-0503-7283473EA405}"/>
              </a:ext>
            </a:extLst>
          </p:cNvPr>
          <p:cNvSpPr txBox="1"/>
          <p:nvPr/>
        </p:nvSpPr>
        <p:spPr>
          <a:xfrm>
            <a:off x="6519089" y="2477540"/>
            <a:ext cx="1446705" cy="307777"/>
          </a:xfrm>
          <a:prstGeom prst="rect">
            <a:avLst/>
          </a:prstGeom>
          <a:noFill/>
        </p:spPr>
        <p:txBody>
          <a:bodyPr wrap="square" rtlCol="0">
            <a:spAutoFit/>
          </a:bodyPr>
          <a:lstStyle/>
          <a:p>
            <a:r>
              <a:rPr lang="en-US" sz="1400" dirty="0"/>
              <a:t>Parameter 2</a:t>
            </a:r>
          </a:p>
        </p:txBody>
      </p:sp>
      <p:sp>
        <p:nvSpPr>
          <p:cNvPr id="74" name="CaixaDeTexto 73">
            <a:extLst>
              <a:ext uri="{FF2B5EF4-FFF2-40B4-BE49-F238E27FC236}">
                <a16:creationId xmlns:a16="http://schemas.microsoft.com/office/drawing/2014/main" id="{A652A34D-5EB3-CE5F-804E-1F56EF930E75}"/>
              </a:ext>
            </a:extLst>
          </p:cNvPr>
          <p:cNvSpPr txBox="1"/>
          <p:nvPr/>
        </p:nvSpPr>
        <p:spPr>
          <a:xfrm>
            <a:off x="6567858" y="3234389"/>
            <a:ext cx="1446705" cy="276999"/>
          </a:xfrm>
          <a:prstGeom prst="rect">
            <a:avLst/>
          </a:prstGeom>
          <a:noFill/>
        </p:spPr>
        <p:txBody>
          <a:bodyPr wrap="square" rtlCol="0">
            <a:spAutoFit/>
          </a:bodyPr>
          <a:lstStyle/>
          <a:p>
            <a:r>
              <a:rPr lang="en-US" sz="1200" dirty="0"/>
              <a:t>Parameter 3</a:t>
            </a:r>
          </a:p>
        </p:txBody>
      </p:sp>
      <p:pic>
        <p:nvPicPr>
          <p:cNvPr id="75" name="Imagem 74">
            <a:extLst>
              <a:ext uri="{FF2B5EF4-FFF2-40B4-BE49-F238E27FC236}">
                <a16:creationId xmlns:a16="http://schemas.microsoft.com/office/drawing/2014/main" id="{0EFF4B7D-8EEF-E079-2CC7-700A4D5AD7F4}"/>
              </a:ext>
            </a:extLst>
          </p:cNvPr>
          <p:cNvPicPr>
            <a:picLocks noChangeAspect="1"/>
          </p:cNvPicPr>
          <p:nvPr/>
        </p:nvPicPr>
        <p:blipFill>
          <a:blip r:embed="rId12"/>
          <a:stretch>
            <a:fillRect/>
          </a:stretch>
        </p:blipFill>
        <p:spPr>
          <a:xfrm>
            <a:off x="9971740" y="4793998"/>
            <a:ext cx="714955" cy="349762"/>
          </a:xfrm>
          <a:prstGeom prst="rect">
            <a:avLst/>
          </a:prstGeom>
        </p:spPr>
      </p:pic>
      <p:sp>
        <p:nvSpPr>
          <p:cNvPr id="76" name="CaixaDeTexto 75">
            <a:extLst>
              <a:ext uri="{FF2B5EF4-FFF2-40B4-BE49-F238E27FC236}">
                <a16:creationId xmlns:a16="http://schemas.microsoft.com/office/drawing/2014/main" id="{9A4D9DD2-C37C-0128-E21F-F1E149FE7FB0}"/>
              </a:ext>
            </a:extLst>
          </p:cNvPr>
          <p:cNvSpPr txBox="1"/>
          <p:nvPr/>
        </p:nvSpPr>
        <p:spPr>
          <a:xfrm>
            <a:off x="10218737" y="3746000"/>
            <a:ext cx="2068290" cy="369332"/>
          </a:xfrm>
          <a:prstGeom prst="rect">
            <a:avLst/>
          </a:prstGeom>
          <a:noFill/>
        </p:spPr>
        <p:txBody>
          <a:bodyPr wrap="square" rtlCol="0">
            <a:spAutoFit/>
          </a:bodyPr>
          <a:lstStyle/>
          <a:p>
            <a:r>
              <a:rPr lang="en-US" dirty="0"/>
              <a:t>Augmented</a:t>
            </a:r>
          </a:p>
        </p:txBody>
      </p:sp>
      <p:sp>
        <p:nvSpPr>
          <p:cNvPr id="77" name="CaixaDeTexto 76">
            <a:extLst>
              <a:ext uri="{FF2B5EF4-FFF2-40B4-BE49-F238E27FC236}">
                <a16:creationId xmlns:a16="http://schemas.microsoft.com/office/drawing/2014/main" id="{27B18313-DAD3-D689-AAB5-AD60C20B6A54}"/>
              </a:ext>
            </a:extLst>
          </p:cNvPr>
          <p:cNvSpPr txBox="1"/>
          <p:nvPr/>
        </p:nvSpPr>
        <p:spPr>
          <a:xfrm>
            <a:off x="11013205" y="5212155"/>
            <a:ext cx="1184239" cy="307777"/>
          </a:xfrm>
          <a:prstGeom prst="rect">
            <a:avLst/>
          </a:prstGeom>
          <a:noFill/>
        </p:spPr>
        <p:txBody>
          <a:bodyPr wrap="square" rtlCol="0">
            <a:spAutoFit/>
          </a:bodyPr>
          <a:lstStyle/>
          <a:p>
            <a:r>
              <a:rPr lang="en-US" sz="1400" dirty="0"/>
              <a:t>Remaining</a:t>
            </a:r>
          </a:p>
        </p:txBody>
      </p:sp>
      <p:sp>
        <p:nvSpPr>
          <p:cNvPr id="78" name="Título 1">
            <a:extLst>
              <a:ext uri="{FF2B5EF4-FFF2-40B4-BE49-F238E27FC236}">
                <a16:creationId xmlns:a16="http://schemas.microsoft.com/office/drawing/2014/main" id="{AA54F502-0625-76A7-9686-75C877917491}"/>
              </a:ext>
            </a:extLst>
          </p:cNvPr>
          <p:cNvSpPr>
            <a:spLocks noGrp="1"/>
          </p:cNvSpPr>
          <p:nvPr>
            <p:ph type="title"/>
          </p:nvPr>
        </p:nvSpPr>
        <p:spPr>
          <a:xfrm>
            <a:off x="2589647" y="-21231"/>
            <a:ext cx="7886956" cy="1325563"/>
          </a:xfrm>
        </p:spPr>
        <p:txBody>
          <a:bodyPr/>
          <a:lstStyle/>
          <a:p>
            <a:r>
              <a:rPr lang="en-US" dirty="0"/>
              <a:t>Augmentation Block - Anatomy</a:t>
            </a:r>
          </a:p>
        </p:txBody>
      </p:sp>
    </p:spTree>
    <p:extLst>
      <p:ext uri="{BB962C8B-B14F-4D97-AF65-F5344CB8AC3E}">
        <p14:creationId xmlns:p14="http://schemas.microsoft.com/office/powerpoint/2010/main" val="92041482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594</TotalTime>
  <Words>1078</Words>
  <Application>Microsoft Office PowerPoint</Application>
  <PresentationFormat>Widescreen</PresentationFormat>
  <Paragraphs>197</Paragraphs>
  <Slides>24</Slides>
  <Notes>15</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24</vt:i4>
      </vt:variant>
    </vt:vector>
  </HeadingPairs>
  <TitlesOfParts>
    <vt:vector size="28" baseType="lpstr">
      <vt:lpstr>Arial</vt:lpstr>
      <vt:lpstr>Calibri</vt:lpstr>
      <vt:lpstr>Calibri Light</vt:lpstr>
      <vt:lpstr>Tema do Office</vt:lpstr>
      <vt:lpstr>AutoML based Augmentation to improve Synthetic Data</vt:lpstr>
      <vt:lpstr>Introduction</vt:lpstr>
      <vt:lpstr>CityScapes</vt:lpstr>
      <vt:lpstr>GTA5 - Synthetic dataset</vt:lpstr>
      <vt:lpstr>Apresentação do PowerPoint</vt:lpstr>
      <vt:lpstr>Apresentação do PowerPoint</vt:lpstr>
      <vt:lpstr>Automold:Road-Augmentation-Library</vt:lpstr>
      <vt:lpstr>Augmentation Block</vt:lpstr>
      <vt:lpstr>Augmentation Block - Anatomy</vt:lpstr>
      <vt:lpstr>Augmentation Block - Example output</vt:lpstr>
      <vt:lpstr>Apresentação do PowerPoint</vt:lpstr>
      <vt:lpstr>Unet</vt:lpstr>
      <vt:lpstr>Feedforward</vt:lpstr>
      <vt:lpstr>Apresentação do PowerPoint</vt:lpstr>
      <vt:lpstr>SMAC3</vt:lpstr>
      <vt:lpstr>SMAC3</vt:lpstr>
      <vt:lpstr>Results   Convergence</vt:lpstr>
      <vt:lpstr>Results - Comparisons</vt:lpstr>
      <vt:lpstr>Results Visualization - Feedback</vt:lpstr>
      <vt:lpstr>Results Visualization - Base</vt:lpstr>
      <vt:lpstr>Results Visualization - Aug</vt:lpstr>
      <vt:lpstr>Trade-Offs / Problems</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Majd Al Aawar</dc:creator>
  <cp:lastModifiedBy>Majd Al Aawar</cp:lastModifiedBy>
  <cp:revision>52</cp:revision>
  <dcterms:created xsi:type="dcterms:W3CDTF">2022-12-09T02:08:04Z</dcterms:created>
  <dcterms:modified xsi:type="dcterms:W3CDTF">2022-12-09T18:45:43Z</dcterms:modified>
</cp:coreProperties>
</file>